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1953" r:id="rId3"/>
    <p:sldId id="364" r:id="rId4"/>
    <p:sldId id="1954" r:id="rId5"/>
    <p:sldId id="1955" r:id="rId6"/>
    <p:sldId id="277" r:id="rId7"/>
    <p:sldId id="546" r:id="rId8"/>
    <p:sldId id="375" r:id="rId9"/>
    <p:sldId id="376" r:id="rId10"/>
    <p:sldId id="377" r:id="rId11"/>
    <p:sldId id="378" r:id="rId12"/>
    <p:sldId id="379" r:id="rId13"/>
    <p:sldId id="380" r:id="rId14"/>
    <p:sldId id="365" r:id="rId15"/>
    <p:sldId id="381" r:id="rId16"/>
    <p:sldId id="382" r:id="rId17"/>
    <p:sldId id="383" r:id="rId18"/>
    <p:sldId id="385" r:id="rId19"/>
    <p:sldId id="384" r:id="rId20"/>
    <p:sldId id="386" r:id="rId21"/>
    <p:sldId id="387" r:id="rId22"/>
    <p:sldId id="388" r:id="rId23"/>
    <p:sldId id="389" r:id="rId24"/>
    <p:sldId id="390" r:id="rId25"/>
    <p:sldId id="391" r:id="rId26"/>
    <p:sldId id="393" r:id="rId27"/>
    <p:sldId id="392" r:id="rId28"/>
    <p:sldId id="1956" r:id="rId29"/>
    <p:sldId id="1957" r:id="rId30"/>
    <p:sldId id="1958" r:id="rId31"/>
    <p:sldId id="496" r:id="rId32"/>
    <p:sldId id="497" r:id="rId33"/>
    <p:sldId id="1245" r:id="rId34"/>
    <p:sldId id="1822" r:id="rId35"/>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F3DAC0-82A0-4C9C-9CD2-19739D421044}">
          <p14:sldIdLst>
            <p14:sldId id="256"/>
            <p14:sldId id="1953"/>
            <p14:sldId id="364"/>
            <p14:sldId id="1954"/>
            <p14:sldId id="1955"/>
            <p14:sldId id="277"/>
            <p14:sldId id="546"/>
            <p14:sldId id="375"/>
            <p14:sldId id="376"/>
            <p14:sldId id="377"/>
            <p14:sldId id="378"/>
            <p14:sldId id="379"/>
            <p14:sldId id="380"/>
            <p14:sldId id="365"/>
            <p14:sldId id="381"/>
            <p14:sldId id="382"/>
            <p14:sldId id="383"/>
            <p14:sldId id="385"/>
            <p14:sldId id="384"/>
            <p14:sldId id="386"/>
            <p14:sldId id="387"/>
            <p14:sldId id="388"/>
            <p14:sldId id="389"/>
            <p14:sldId id="390"/>
            <p14:sldId id="391"/>
            <p14:sldId id="393"/>
            <p14:sldId id="392"/>
            <p14:sldId id="1956"/>
            <p14:sldId id="1957"/>
            <p14:sldId id="1958"/>
            <p14:sldId id="496"/>
            <p14:sldId id="497"/>
            <p14:sldId id="1245"/>
            <p14:sldId id="1822"/>
          </p14:sldIdLst>
        </p14:section>
      </p14:sectionLst>
    </p:ext>
    <p:ext uri="{EFAFB233-063F-42B5-8137-9DF3F51BA10A}">
      <p15:sldGuideLst xmlns:p15="http://schemas.microsoft.com/office/powerpoint/2012/main">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1F497D"/>
    <a:srgbClr val="007DDA"/>
    <a:srgbClr val="005696"/>
    <a:srgbClr val="6295B7"/>
    <a:srgbClr val="005DA2"/>
    <a:srgbClr val="003760"/>
    <a:srgbClr val="0070C0"/>
    <a:srgbClr val="0069B8"/>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4" autoAdjust="0"/>
    <p:restoredTop sz="92215" autoAdjust="0"/>
  </p:normalViewPr>
  <p:slideViewPr>
    <p:cSldViewPr snapToGrid="0">
      <p:cViewPr varScale="1">
        <p:scale>
          <a:sx n="62" d="100"/>
          <a:sy n="62" d="100"/>
        </p:scale>
        <p:origin x="856" y="40"/>
      </p:cViewPr>
      <p:guideLst>
        <p:guide pos="438"/>
        <p:guide orient="horz" pos="323"/>
        <p:guide orient="horz" pos="402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AE9F36FF-5E51-4466-962A-CF33B4E40875}" type="datetimeFigureOut">
              <a:rPr lang="zh-CN" altLang="en-US" smtClean="0"/>
              <a:t>2023/3/8</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CA524531-6141-4103-8E1B-AD1E7E93FECE}" type="slidenum">
              <a:rPr lang="zh-CN" altLang="en-US" smtClean="0"/>
              <a:t>‹#›</a:t>
            </a:fld>
            <a:endParaRPr lang="zh-CN" altLang="en-US"/>
          </a:p>
        </p:txBody>
      </p:sp>
    </p:spTree>
    <p:extLst>
      <p:ext uri="{BB962C8B-B14F-4D97-AF65-F5344CB8AC3E}">
        <p14:creationId xmlns:p14="http://schemas.microsoft.com/office/powerpoint/2010/main" val="203516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a:t>
            </a:fld>
            <a:endParaRPr lang="zh-CN" altLang="en-US"/>
          </a:p>
        </p:txBody>
      </p:sp>
    </p:spTree>
    <p:extLst>
      <p:ext uri="{BB962C8B-B14F-4D97-AF65-F5344CB8AC3E}">
        <p14:creationId xmlns:p14="http://schemas.microsoft.com/office/powerpoint/2010/main" val="256325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12</a:t>
            </a:fld>
            <a:endParaRPr lang="zh-CN" altLang="en-US"/>
          </a:p>
        </p:txBody>
      </p:sp>
    </p:spTree>
    <p:extLst>
      <p:ext uri="{BB962C8B-B14F-4D97-AF65-F5344CB8AC3E}">
        <p14:creationId xmlns:p14="http://schemas.microsoft.com/office/powerpoint/2010/main" val="150174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13</a:t>
            </a:fld>
            <a:endParaRPr lang="zh-CN" altLang="en-US"/>
          </a:p>
        </p:txBody>
      </p:sp>
    </p:spTree>
    <p:extLst>
      <p:ext uri="{BB962C8B-B14F-4D97-AF65-F5344CB8AC3E}">
        <p14:creationId xmlns:p14="http://schemas.microsoft.com/office/powerpoint/2010/main" val="2130012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15</a:t>
            </a:fld>
            <a:endParaRPr lang="zh-CN" altLang="en-US"/>
          </a:p>
        </p:txBody>
      </p:sp>
    </p:spTree>
    <p:extLst>
      <p:ext uri="{BB962C8B-B14F-4D97-AF65-F5344CB8AC3E}">
        <p14:creationId xmlns:p14="http://schemas.microsoft.com/office/powerpoint/2010/main" val="426519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16</a:t>
            </a:fld>
            <a:endParaRPr lang="zh-CN" altLang="en-US"/>
          </a:p>
        </p:txBody>
      </p:sp>
    </p:spTree>
    <p:extLst>
      <p:ext uri="{BB962C8B-B14F-4D97-AF65-F5344CB8AC3E}">
        <p14:creationId xmlns:p14="http://schemas.microsoft.com/office/powerpoint/2010/main" val="1308762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17</a:t>
            </a:fld>
            <a:endParaRPr lang="zh-CN" altLang="en-US"/>
          </a:p>
        </p:txBody>
      </p:sp>
    </p:spTree>
    <p:extLst>
      <p:ext uri="{BB962C8B-B14F-4D97-AF65-F5344CB8AC3E}">
        <p14:creationId xmlns:p14="http://schemas.microsoft.com/office/powerpoint/2010/main" val="33612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18</a:t>
            </a:fld>
            <a:endParaRPr lang="zh-CN" altLang="en-US"/>
          </a:p>
        </p:txBody>
      </p:sp>
    </p:spTree>
    <p:extLst>
      <p:ext uri="{BB962C8B-B14F-4D97-AF65-F5344CB8AC3E}">
        <p14:creationId xmlns:p14="http://schemas.microsoft.com/office/powerpoint/2010/main" val="113186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19</a:t>
            </a:fld>
            <a:endParaRPr lang="zh-CN" altLang="en-US"/>
          </a:p>
        </p:txBody>
      </p:sp>
    </p:spTree>
    <p:extLst>
      <p:ext uri="{BB962C8B-B14F-4D97-AF65-F5344CB8AC3E}">
        <p14:creationId xmlns:p14="http://schemas.microsoft.com/office/powerpoint/2010/main" val="178918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20</a:t>
            </a:fld>
            <a:endParaRPr lang="zh-CN" altLang="en-US"/>
          </a:p>
        </p:txBody>
      </p:sp>
    </p:spTree>
    <p:extLst>
      <p:ext uri="{BB962C8B-B14F-4D97-AF65-F5344CB8AC3E}">
        <p14:creationId xmlns:p14="http://schemas.microsoft.com/office/powerpoint/2010/main" val="3082076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21</a:t>
            </a:fld>
            <a:endParaRPr lang="zh-CN" altLang="en-US"/>
          </a:p>
        </p:txBody>
      </p:sp>
    </p:spTree>
    <p:extLst>
      <p:ext uri="{BB962C8B-B14F-4D97-AF65-F5344CB8AC3E}">
        <p14:creationId xmlns:p14="http://schemas.microsoft.com/office/powerpoint/2010/main" val="366636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22</a:t>
            </a:fld>
            <a:endParaRPr lang="zh-CN" altLang="en-US"/>
          </a:p>
        </p:txBody>
      </p:sp>
    </p:spTree>
    <p:extLst>
      <p:ext uri="{BB962C8B-B14F-4D97-AF65-F5344CB8AC3E}">
        <p14:creationId xmlns:p14="http://schemas.microsoft.com/office/powerpoint/2010/main" val="332655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4</a:t>
            </a:fld>
            <a:endParaRPr lang="zh-CN" altLang="en-US"/>
          </a:p>
        </p:txBody>
      </p:sp>
    </p:spTree>
    <p:extLst>
      <p:ext uri="{BB962C8B-B14F-4D97-AF65-F5344CB8AC3E}">
        <p14:creationId xmlns:p14="http://schemas.microsoft.com/office/powerpoint/2010/main" val="1450190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23</a:t>
            </a:fld>
            <a:endParaRPr lang="zh-CN" altLang="en-US"/>
          </a:p>
        </p:txBody>
      </p:sp>
    </p:spTree>
    <p:extLst>
      <p:ext uri="{BB962C8B-B14F-4D97-AF65-F5344CB8AC3E}">
        <p14:creationId xmlns:p14="http://schemas.microsoft.com/office/powerpoint/2010/main" val="968840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24</a:t>
            </a:fld>
            <a:endParaRPr lang="zh-CN" altLang="en-US"/>
          </a:p>
        </p:txBody>
      </p:sp>
    </p:spTree>
    <p:extLst>
      <p:ext uri="{BB962C8B-B14F-4D97-AF65-F5344CB8AC3E}">
        <p14:creationId xmlns:p14="http://schemas.microsoft.com/office/powerpoint/2010/main" val="3506507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25</a:t>
            </a:fld>
            <a:endParaRPr lang="zh-CN" altLang="en-US"/>
          </a:p>
        </p:txBody>
      </p:sp>
    </p:spTree>
    <p:extLst>
      <p:ext uri="{BB962C8B-B14F-4D97-AF65-F5344CB8AC3E}">
        <p14:creationId xmlns:p14="http://schemas.microsoft.com/office/powerpoint/2010/main" val="1207480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26</a:t>
            </a:fld>
            <a:endParaRPr lang="zh-CN" altLang="en-US"/>
          </a:p>
        </p:txBody>
      </p:sp>
    </p:spTree>
    <p:extLst>
      <p:ext uri="{BB962C8B-B14F-4D97-AF65-F5344CB8AC3E}">
        <p14:creationId xmlns:p14="http://schemas.microsoft.com/office/powerpoint/2010/main" val="3621874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27</a:t>
            </a:fld>
            <a:endParaRPr lang="zh-CN" altLang="en-US"/>
          </a:p>
        </p:txBody>
      </p:sp>
    </p:spTree>
    <p:extLst>
      <p:ext uri="{BB962C8B-B14F-4D97-AF65-F5344CB8AC3E}">
        <p14:creationId xmlns:p14="http://schemas.microsoft.com/office/powerpoint/2010/main" val="1380454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29</a:t>
            </a:fld>
            <a:endParaRPr lang="zh-CN" altLang="en-US"/>
          </a:p>
        </p:txBody>
      </p:sp>
    </p:spTree>
    <p:extLst>
      <p:ext uri="{BB962C8B-B14F-4D97-AF65-F5344CB8AC3E}">
        <p14:creationId xmlns:p14="http://schemas.microsoft.com/office/powerpoint/2010/main" val="130877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30</a:t>
            </a:fld>
            <a:endParaRPr lang="zh-CN" altLang="en-US"/>
          </a:p>
        </p:txBody>
      </p:sp>
    </p:spTree>
    <p:extLst>
      <p:ext uri="{BB962C8B-B14F-4D97-AF65-F5344CB8AC3E}">
        <p14:creationId xmlns:p14="http://schemas.microsoft.com/office/powerpoint/2010/main" val="3916707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这部分内容是统领整个论文的，不仅仅是</a:t>
            </a:r>
            <a:r>
              <a:rPr lang="en-US" altLang="zh-CN" dirty="0"/>
              <a:t>NLP</a:t>
            </a:r>
            <a:r>
              <a:rPr lang="zh-CN" altLang="en-US" dirty="0"/>
              <a:t>方向的</a:t>
            </a:r>
            <a:r>
              <a:rPr lang="en-US" altLang="zh-CN" dirty="0"/>
              <a:t>paper</a:t>
            </a:r>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最后给大家推荐一下学习路径，很多同学可能是刚刚进入这个领域，不知道自己作什么。</a:t>
            </a:r>
            <a:r>
              <a:rPr lang="en-US" altLang="zh-CN" dirty="0"/>
              <a:t>CV,NLP,</a:t>
            </a:r>
            <a:r>
              <a:rPr lang="zh-CN" altLang="en-US" dirty="0"/>
              <a:t>推荐。方向特别多。网上资料也很多，但是需要自己整理，而且鱼龙混杂，最重要的是没人交流，自己学完了可能也半天劲不知道自己学的怎么样。对于有这类疑问的同学，我可以建议，常识报班和大家一起学习。就拿我自己举例，去年的时候我报班学了一个</a:t>
            </a:r>
            <a:r>
              <a:rPr lang="en-US" altLang="zh-CN" dirty="0"/>
              <a:t>X</a:t>
            </a:r>
            <a:r>
              <a:rPr lang="zh-CN" altLang="en-US" dirty="0"/>
              <a:t>课程，价格是</a:t>
            </a:r>
            <a:r>
              <a:rPr lang="en-US" altLang="zh-CN" dirty="0"/>
              <a:t>X</a:t>
            </a:r>
            <a:r>
              <a:rPr lang="zh-CN" altLang="en-US" dirty="0"/>
              <a:t>。群里氛围还可以，有的讨论激烈。有的可能稍微差点。但是对我而言，建立一个知识体系是很重要的，我学习到的是投资的思想，不是基金代码。在这里知识焦虑的时代，知识付费是投资自己。有的人可能买手机，耳机，很爽快，但是说到投资自己，就不愿意了。所以还是看个人，如果你觉得你自己没动力，又想学，将来希望进互联网公司在</a:t>
            </a:r>
            <a:r>
              <a:rPr lang="en-US" altLang="zh-CN" dirty="0"/>
              <a:t>AI</a:t>
            </a:r>
            <a:r>
              <a:rPr lang="zh-CN" altLang="en-US" dirty="0"/>
              <a:t>领域有所作为的话，这里就是一个比较不错的，基础的渠道。</a:t>
            </a:r>
            <a:endParaRPr lang="en-US" altLang="zh-CN" dirty="0"/>
          </a:p>
          <a:p>
            <a:r>
              <a:rPr lang="zh-CN" altLang="en-US" dirty="0"/>
              <a:t>起始作为一个小白的话，最重要的还是先修一些基础知识。数学知识 和</a:t>
            </a:r>
            <a:r>
              <a:rPr lang="en-US" altLang="zh-CN" dirty="0"/>
              <a:t>baseline  </a:t>
            </a:r>
            <a:r>
              <a:rPr lang="zh-CN" altLang="en-US" dirty="0"/>
              <a:t>机器学习主要算法等等。我们有这个</a:t>
            </a:r>
            <a:endParaRPr lang="en-US" altLang="zh-CN" dirty="0"/>
          </a:p>
          <a:p>
            <a:r>
              <a:rPr lang="zh-CN" altLang="en-US" dirty="0"/>
              <a:t>除此之外。对于跨入</a:t>
            </a:r>
            <a:r>
              <a:rPr lang="en-US" altLang="zh-CN" dirty="0"/>
              <a:t>AI</a:t>
            </a:r>
            <a:r>
              <a:rPr lang="zh-CN" altLang="en-US" dirty="0"/>
              <a:t>领域有一定基础的，可以参看我们的细分专题的部分，都有对应的学习路径。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5</a:t>
            </a:fld>
            <a:endParaRPr lang="zh-CN" altLang="en-US"/>
          </a:p>
        </p:txBody>
      </p:sp>
    </p:spTree>
    <p:extLst>
      <p:ext uri="{BB962C8B-B14F-4D97-AF65-F5344CB8AC3E}">
        <p14:creationId xmlns:p14="http://schemas.microsoft.com/office/powerpoint/2010/main" val="4266161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34</a:t>
            </a:fld>
            <a:endParaRPr lang="zh-CN" altLang="en-US"/>
          </a:p>
        </p:txBody>
      </p:sp>
    </p:spTree>
    <p:extLst>
      <p:ext uri="{BB962C8B-B14F-4D97-AF65-F5344CB8AC3E}">
        <p14:creationId xmlns:p14="http://schemas.microsoft.com/office/powerpoint/2010/main" val="235724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6</a:t>
            </a:fld>
            <a:endParaRPr lang="zh-CN" altLang="en-US"/>
          </a:p>
        </p:txBody>
      </p:sp>
    </p:spTree>
    <p:extLst>
      <p:ext uri="{BB962C8B-B14F-4D97-AF65-F5344CB8AC3E}">
        <p14:creationId xmlns:p14="http://schemas.microsoft.com/office/powerpoint/2010/main" val="245034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7</a:t>
            </a:fld>
            <a:endParaRPr lang="zh-CN" altLang="en-US"/>
          </a:p>
        </p:txBody>
      </p:sp>
    </p:spTree>
    <p:extLst>
      <p:ext uri="{BB962C8B-B14F-4D97-AF65-F5344CB8AC3E}">
        <p14:creationId xmlns:p14="http://schemas.microsoft.com/office/powerpoint/2010/main" val="369081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8</a:t>
            </a:fld>
            <a:endParaRPr lang="zh-CN" altLang="en-US"/>
          </a:p>
        </p:txBody>
      </p:sp>
    </p:spTree>
    <p:extLst>
      <p:ext uri="{BB962C8B-B14F-4D97-AF65-F5344CB8AC3E}">
        <p14:creationId xmlns:p14="http://schemas.microsoft.com/office/powerpoint/2010/main" val="32463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9</a:t>
            </a:fld>
            <a:endParaRPr lang="zh-CN" altLang="en-US"/>
          </a:p>
        </p:txBody>
      </p:sp>
    </p:spTree>
    <p:extLst>
      <p:ext uri="{BB962C8B-B14F-4D97-AF65-F5344CB8AC3E}">
        <p14:creationId xmlns:p14="http://schemas.microsoft.com/office/powerpoint/2010/main" val="421271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10</a:t>
            </a:fld>
            <a:endParaRPr lang="zh-CN" altLang="en-US"/>
          </a:p>
        </p:txBody>
      </p:sp>
    </p:spTree>
    <p:extLst>
      <p:ext uri="{BB962C8B-B14F-4D97-AF65-F5344CB8AC3E}">
        <p14:creationId xmlns:p14="http://schemas.microsoft.com/office/powerpoint/2010/main" val="1831849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524531-6141-4103-8E1B-AD1E7E93FECE}" type="slidenum">
              <a:rPr lang="zh-CN" altLang="en-US" smtClean="0"/>
              <a:t>11</a:t>
            </a:fld>
            <a:endParaRPr lang="zh-CN" altLang="en-US"/>
          </a:p>
        </p:txBody>
      </p:sp>
    </p:spTree>
    <p:extLst>
      <p:ext uri="{BB962C8B-B14F-4D97-AF65-F5344CB8AC3E}">
        <p14:creationId xmlns:p14="http://schemas.microsoft.com/office/powerpoint/2010/main" val="272156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sub2">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dirty="0"/>
              <a:t>单击此处编辑母版标题样式</a:t>
            </a:r>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413768"/>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lvl="0"/>
            <a:r>
              <a:rPr lang="zh-CN" altLang="en-US" dirty="0"/>
              <a:t>编辑母版文本样式</a:t>
            </a: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3776" y="230039"/>
            <a:ext cx="1828799" cy="762902"/>
          </a:xfrm>
          <a:prstGeom prst="rect">
            <a:avLst/>
          </a:prstGeom>
        </p:spPr>
      </p:pic>
      <p:sp>
        <p:nvSpPr>
          <p:cNvPr id="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1988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2023/3/8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2023/3/8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26.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hyperlink" Target="https://zhuanlan.zhihu.com/p/581087596" TargetMode="External"/><Relationship Id="rId5" Type="http://schemas.openxmlformats.org/officeDocument/2006/relationships/hyperlink" Target="https://blog.csdn.net/ganxiwu9686" TargetMode="External"/><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a:extLst>
              <a:ext uri="{FF2B5EF4-FFF2-40B4-BE49-F238E27FC236}">
                <a16:creationId xmlns:a16="http://schemas.microsoft.com/office/drawing/2014/main" id="{504D659A-6931-492D-A09A-C9DCCE9E7B3D}"/>
              </a:ext>
            </a:extLst>
          </p:cNvPr>
          <p:cNvSpPr>
            <a:spLocks/>
          </p:cNvSpPr>
          <p:nvPr/>
        </p:nvSpPr>
        <p:spPr bwMode="auto">
          <a:xfrm>
            <a:off x="3309938" y="4475351"/>
            <a:ext cx="8886825" cy="1881187"/>
          </a:xfrm>
          <a:custGeom>
            <a:avLst/>
            <a:gdLst>
              <a:gd name="T0" fmla="*/ 8886825 w 11567"/>
              <a:gd name="T1" fmla="*/ 1881187 h 2441"/>
              <a:gd name="T2" fmla="*/ 0 w 11567"/>
              <a:gd name="T3" fmla="*/ 1881187 h 2441"/>
              <a:gd name="T4" fmla="*/ 1184705 w 11567"/>
              <a:gd name="T5" fmla="*/ 0 h 2441"/>
              <a:gd name="T6" fmla="*/ 8886825 w 11567"/>
              <a:gd name="T7" fmla="*/ 0 h 2441"/>
              <a:gd name="T8" fmla="*/ 8886825 w 11567"/>
              <a:gd name="T9" fmla="*/ 1881187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46" name="Freeform 6">
            <a:extLst>
              <a:ext uri="{FF2B5EF4-FFF2-40B4-BE49-F238E27FC236}">
                <a16:creationId xmlns:a16="http://schemas.microsoft.com/office/drawing/2014/main" id="{16D69A3C-F92C-41BD-9010-CC760CDE75DE}"/>
              </a:ext>
            </a:extLst>
          </p:cNvPr>
          <p:cNvSpPr>
            <a:spLocks/>
          </p:cNvSpPr>
          <p:nvPr/>
        </p:nvSpPr>
        <p:spPr bwMode="auto">
          <a:xfrm>
            <a:off x="0" y="5145088"/>
            <a:ext cx="5695950" cy="1712912"/>
          </a:xfrm>
          <a:custGeom>
            <a:avLst/>
            <a:gdLst>
              <a:gd name="T0" fmla="*/ 0 w 7413"/>
              <a:gd name="T1" fmla="*/ 0 h 2222"/>
              <a:gd name="T2" fmla="*/ 5695950 w 7413"/>
              <a:gd name="T3" fmla="*/ 0 h 2222"/>
              <a:gd name="T4" fmla="*/ 4617923 w 7413"/>
              <a:gd name="T5" fmla="*/ 1712912 h 2222"/>
              <a:gd name="T6" fmla="*/ 0 w 7413"/>
              <a:gd name="T7" fmla="*/ 1712912 h 2222"/>
              <a:gd name="T8" fmla="*/ 0 w 7413"/>
              <a:gd name="T9" fmla="*/ 0 h 2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47" name="Freeform 7">
            <a:extLst>
              <a:ext uri="{FF2B5EF4-FFF2-40B4-BE49-F238E27FC236}">
                <a16:creationId xmlns:a16="http://schemas.microsoft.com/office/drawing/2014/main" id="{A43A00AC-2F39-4D74-B379-7FFBC546F0A2}"/>
              </a:ext>
            </a:extLst>
          </p:cNvPr>
          <p:cNvSpPr>
            <a:spLocks/>
          </p:cNvSpPr>
          <p:nvPr/>
        </p:nvSpPr>
        <p:spPr bwMode="auto">
          <a:xfrm>
            <a:off x="0" y="5059679"/>
            <a:ext cx="10733088" cy="1296859"/>
          </a:xfrm>
          <a:custGeom>
            <a:avLst/>
            <a:gdLst>
              <a:gd name="T0" fmla="*/ 0 w 13970"/>
              <a:gd name="T1" fmla="*/ 0 h 3869"/>
              <a:gd name="T2" fmla="*/ 10733088 w 13970"/>
              <a:gd name="T3" fmla="*/ 0 h 3869"/>
              <a:gd name="T4" fmla="*/ 8856142 w 13970"/>
              <a:gd name="T5" fmla="*/ 2981325 h 3869"/>
              <a:gd name="T6" fmla="*/ 0 w 13970"/>
              <a:gd name="T7" fmla="*/ 2981325 h 3869"/>
              <a:gd name="T8" fmla="*/ 0 w 13970"/>
              <a:gd name="T9" fmla="*/ 0 h 38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70" h="3869">
                <a:moveTo>
                  <a:pt x="0" y="0"/>
                </a:moveTo>
                <a:lnTo>
                  <a:pt x="13970" y="0"/>
                </a:lnTo>
                <a:lnTo>
                  <a:pt x="11527" y="3869"/>
                </a:lnTo>
                <a:lnTo>
                  <a:pt x="0" y="3869"/>
                </a:lnTo>
                <a:lnTo>
                  <a:pt x="0" y="0"/>
                </a:lnTo>
                <a:close/>
              </a:path>
            </a:pathLst>
          </a:custGeom>
          <a:solidFill>
            <a:srgbClr val="009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794"/>
              </a:solidFill>
              <a:effectLst/>
              <a:uLnTx/>
              <a:uFillTx/>
              <a:latin typeface="Arial" panose="020B0604020202020204" pitchFamily="34" charset="0"/>
            </a:endParaRPr>
          </a:p>
        </p:txBody>
      </p:sp>
      <p:sp>
        <p:nvSpPr>
          <p:cNvPr id="48" name="Freeform 8">
            <a:extLst>
              <a:ext uri="{FF2B5EF4-FFF2-40B4-BE49-F238E27FC236}">
                <a16:creationId xmlns:a16="http://schemas.microsoft.com/office/drawing/2014/main" id="{9B5048B8-8DFA-4A43-A8BD-E9E1E54570CB}"/>
              </a:ext>
            </a:extLst>
          </p:cNvPr>
          <p:cNvSpPr>
            <a:spLocks/>
          </p:cNvSpPr>
          <p:nvPr/>
        </p:nvSpPr>
        <p:spPr bwMode="auto">
          <a:xfrm>
            <a:off x="11231563" y="4988113"/>
            <a:ext cx="557212" cy="900113"/>
          </a:xfrm>
          <a:custGeom>
            <a:avLst/>
            <a:gdLst>
              <a:gd name="T0" fmla="*/ 448844 w 725"/>
              <a:gd name="T1" fmla="*/ 341104 h 1169"/>
              <a:gd name="T2" fmla="*/ 557212 w 725"/>
              <a:gd name="T3" fmla="*/ 450441 h 1169"/>
              <a:gd name="T4" fmla="*/ 448844 w 725"/>
              <a:gd name="T5" fmla="*/ 559009 h 1169"/>
              <a:gd name="T6" fmla="*/ 108368 w 725"/>
              <a:gd name="T7" fmla="*/ 900113 h 1169"/>
              <a:gd name="T8" fmla="*/ 0 w 725"/>
              <a:gd name="T9" fmla="*/ 791545 h 1169"/>
              <a:gd name="T10" fmla="*/ 340476 w 725"/>
              <a:gd name="T11" fmla="*/ 450441 h 1169"/>
              <a:gd name="T12" fmla="*/ 0 w 725"/>
              <a:gd name="T13" fmla="*/ 108568 h 1169"/>
              <a:gd name="T14" fmla="*/ 108368 w 725"/>
              <a:gd name="T15" fmla="*/ 0 h 1169"/>
              <a:gd name="T16" fmla="*/ 448844 w 725"/>
              <a:gd name="T17" fmla="*/ 341104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13" name="TextBox 11">
            <a:extLst>
              <a:ext uri="{FF2B5EF4-FFF2-40B4-BE49-F238E27FC236}">
                <a16:creationId xmlns:a16="http://schemas.microsoft.com/office/drawing/2014/main" id="{15BD56E7-C68D-4B28-87E3-2296AFB5DBEE}"/>
              </a:ext>
            </a:extLst>
          </p:cNvPr>
          <p:cNvSpPr txBox="1">
            <a:spLocks noChangeArrowheads="1"/>
          </p:cNvSpPr>
          <p:nvPr/>
        </p:nvSpPr>
        <p:spPr bwMode="auto">
          <a:xfrm>
            <a:off x="0" y="5023376"/>
            <a:ext cx="915427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zh-CN" altLang="en-US" b="1" dirty="0">
                <a:solidFill>
                  <a:srgbClr val="FFFFFF"/>
                </a:solidFill>
                <a:latin typeface="微软雅黑" panose="020B0503020204020204" pitchFamily="34" charset="-122"/>
              </a:rPr>
              <a:t>导    师：</a:t>
            </a:r>
            <a:r>
              <a:rPr lang="en-US" altLang="zh-CN" b="1" dirty="0">
                <a:solidFill>
                  <a:srgbClr val="FFFFFF"/>
                </a:solidFill>
                <a:latin typeface="微软雅黑" panose="020B0503020204020204" pitchFamily="34" charset="-122"/>
              </a:rPr>
              <a:t>   John </a:t>
            </a:r>
            <a:r>
              <a:rPr lang="zh-CN" altLang="en-US" b="1" dirty="0">
                <a:solidFill>
                  <a:srgbClr val="FFFFFF"/>
                </a:solidFill>
                <a:latin typeface="微软雅黑" panose="020B0503020204020204" pitchFamily="34" charset="-122"/>
              </a:rPr>
              <a:t>老师</a:t>
            </a:r>
          </a:p>
          <a:p>
            <a:pPr fontAlgn="base">
              <a:spcBef>
                <a:spcPct val="0"/>
              </a:spcBef>
              <a:spcAft>
                <a:spcPct val="0"/>
              </a:spcAft>
              <a:buFontTx/>
              <a:buNone/>
            </a:pPr>
            <a:r>
              <a:rPr lang="zh-CN" altLang="en-US" b="1" dirty="0">
                <a:solidFill>
                  <a:srgbClr val="FFFFFF"/>
                </a:solidFill>
                <a:latin typeface="微软雅黑" panose="020B0503020204020204" pitchFamily="34" charset="-122"/>
              </a:rPr>
              <a:t>讲师简介：中国科学院大学博士研究生，曾在腾讯和微软亚洲研究院进行</a:t>
            </a:r>
            <a:r>
              <a:rPr lang="en-US" altLang="zh-CN" b="1" dirty="0">
                <a:solidFill>
                  <a:srgbClr val="FFFFFF"/>
                </a:solidFill>
                <a:latin typeface="微软雅黑" panose="020B0503020204020204" pitchFamily="34" charset="-122"/>
              </a:rPr>
              <a:t>NLP</a:t>
            </a:r>
            <a:r>
              <a:rPr lang="zh-CN" altLang="en-US" b="1" dirty="0">
                <a:solidFill>
                  <a:srgbClr val="FFFFFF"/>
                </a:solidFill>
                <a:latin typeface="微软雅黑" panose="020B0503020204020204" pitchFamily="34" charset="-122"/>
              </a:rPr>
              <a:t>相关的项目。在国际会议发表论文近</a:t>
            </a:r>
            <a:r>
              <a:rPr lang="en-US" altLang="zh-CN" b="1" dirty="0">
                <a:solidFill>
                  <a:srgbClr val="FFFFFF"/>
                </a:solidFill>
                <a:latin typeface="微软雅黑" panose="020B0503020204020204" pitchFamily="34" charset="-122"/>
              </a:rPr>
              <a:t>20</a:t>
            </a:r>
            <a:r>
              <a:rPr lang="zh-CN" altLang="en-US" b="1" dirty="0">
                <a:solidFill>
                  <a:srgbClr val="FFFFFF"/>
                </a:solidFill>
                <a:latin typeface="微软雅黑" panose="020B0503020204020204" pitchFamily="34" charset="-122"/>
              </a:rPr>
              <a:t>篇。</a:t>
            </a:r>
            <a:r>
              <a:rPr lang="en-US" altLang="zh-CN" b="1" dirty="0">
                <a:solidFill>
                  <a:srgbClr val="FFFFFF"/>
                </a:solidFill>
                <a:latin typeface="微软雅黑" panose="020B0503020204020204" pitchFamily="34" charset="-122"/>
              </a:rPr>
              <a:t>5</a:t>
            </a:r>
            <a:r>
              <a:rPr lang="zh-CN" altLang="en-US" b="1" dirty="0">
                <a:solidFill>
                  <a:srgbClr val="FFFFFF"/>
                </a:solidFill>
                <a:latin typeface="微软雅黑" panose="020B0503020204020204" pitchFamily="34" charset="-122"/>
              </a:rPr>
              <a:t>项专利，多次获得国家奖学金，科研学术竞赛</a:t>
            </a:r>
            <a:r>
              <a:rPr lang="en-US" altLang="zh-CN" b="1" dirty="0">
                <a:solidFill>
                  <a:srgbClr val="FFFFFF"/>
                </a:solidFill>
                <a:latin typeface="微软雅黑" panose="020B0503020204020204" pitchFamily="34" charset="-122"/>
              </a:rPr>
              <a:t>top-3</a:t>
            </a:r>
            <a:r>
              <a:rPr lang="zh-CN" altLang="en-US" b="1" dirty="0">
                <a:solidFill>
                  <a:srgbClr val="FFFFFF"/>
                </a:solidFill>
                <a:latin typeface="微软雅黑" panose="020B0503020204020204" pitchFamily="34" charset="-122"/>
              </a:rPr>
              <a:t>。</a:t>
            </a:r>
          </a:p>
        </p:txBody>
      </p:sp>
      <p:sp>
        <p:nvSpPr>
          <p:cNvPr id="4" name="文本框 3">
            <a:extLst>
              <a:ext uri="{FF2B5EF4-FFF2-40B4-BE49-F238E27FC236}">
                <a16:creationId xmlns:a16="http://schemas.microsoft.com/office/drawing/2014/main" id="{2DE81DAE-CB77-2E4C-7653-B0A575B4C42A}"/>
              </a:ext>
            </a:extLst>
          </p:cNvPr>
          <p:cNvSpPr txBox="1"/>
          <p:nvPr/>
        </p:nvSpPr>
        <p:spPr>
          <a:xfrm>
            <a:off x="1073888" y="1736318"/>
            <a:ext cx="9659200" cy="1631216"/>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科研论文写作系列课程</a:t>
            </a:r>
            <a:endParaRPr lang="en-US" altLang="zh-CN" sz="3600" b="1" dirty="0">
              <a:latin typeface="微软雅黑" panose="020B0503020204020204" pitchFamily="34" charset="-122"/>
              <a:ea typeface="微软雅黑" panose="020B0503020204020204" pitchFamily="34" charset="-122"/>
            </a:endParaRPr>
          </a:p>
          <a:p>
            <a:pPr algn="ctr"/>
            <a:endParaRPr lang="en-US" altLang="zh-CN" sz="3600" b="1" dirty="0">
              <a:latin typeface="微软雅黑" panose="020B0503020204020204" pitchFamily="34" charset="-122"/>
              <a:ea typeface="微软雅黑" panose="020B0503020204020204" pitchFamily="34" charset="-122"/>
            </a:endParaRPr>
          </a:p>
          <a:p>
            <a:pPr algn="ctr"/>
            <a:r>
              <a:rPr lang="en-US" altLang="zh-CN" sz="2800" b="1" dirty="0">
                <a:latin typeface="微软雅黑" panose="020B0503020204020204" pitchFamily="34" charset="-122"/>
                <a:ea typeface="微软雅黑" panose="020B0503020204020204" pitchFamily="34" charset="-122"/>
              </a:rPr>
              <a:t>camera ready</a:t>
            </a:r>
            <a:r>
              <a:rPr lang="zh-CN" altLang="en-US" sz="2800" b="1" dirty="0">
                <a:latin typeface="微软雅黑" panose="020B0503020204020204" pitchFamily="34" charset="-122"/>
                <a:ea typeface="微软雅黑" panose="020B0503020204020204" pitchFamily="34" charset="-122"/>
              </a:rPr>
              <a:t>，会议注册等</a:t>
            </a:r>
          </a:p>
        </p:txBody>
      </p:sp>
      <p:cxnSp>
        <p:nvCxnSpPr>
          <p:cNvPr id="5" name="直接连接符 4">
            <a:extLst>
              <a:ext uri="{FF2B5EF4-FFF2-40B4-BE49-F238E27FC236}">
                <a16:creationId xmlns:a16="http://schemas.microsoft.com/office/drawing/2014/main" id="{2B562674-46C2-1C75-D1FE-A1B8560353C5}"/>
              </a:ext>
            </a:extLst>
          </p:cNvPr>
          <p:cNvCxnSpPr/>
          <p:nvPr/>
        </p:nvCxnSpPr>
        <p:spPr>
          <a:xfrm>
            <a:off x="2290762" y="2378853"/>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4C51EA1-DFB4-3BE0-FF83-C19918A0D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61"/>
            <a:ext cx="1472415" cy="1472415"/>
          </a:xfrm>
          <a:prstGeom prst="rect">
            <a:avLst/>
          </a:prstGeom>
        </p:spPr>
      </p:pic>
    </p:spTree>
    <p:extLst>
      <p:ext uri="{BB962C8B-B14F-4D97-AF65-F5344CB8AC3E}">
        <p14:creationId xmlns:p14="http://schemas.microsoft.com/office/powerpoint/2010/main" val="37328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CB2D2A1-2010-4837-8C94-E532D14CB14E}"/>
              </a:ext>
            </a:extLst>
          </p:cNvPr>
          <p:cNvPicPr>
            <a:picLocks noChangeAspect="1"/>
          </p:cNvPicPr>
          <p:nvPr/>
        </p:nvPicPr>
        <p:blipFill>
          <a:blip r:embed="rId3"/>
          <a:stretch>
            <a:fillRect/>
          </a:stretch>
        </p:blipFill>
        <p:spPr>
          <a:xfrm>
            <a:off x="0" y="1311324"/>
            <a:ext cx="12192000" cy="5094539"/>
          </a:xfrm>
          <a:prstGeom prst="rect">
            <a:avLst/>
          </a:prstGeom>
        </p:spPr>
      </p:pic>
      <p:sp>
        <p:nvSpPr>
          <p:cNvPr id="11" name="文本框 10">
            <a:extLst>
              <a:ext uri="{FF2B5EF4-FFF2-40B4-BE49-F238E27FC236}">
                <a16:creationId xmlns:a16="http://schemas.microsoft.com/office/drawing/2014/main" id="{5DFB8D64-48AD-4BF5-BAE4-D88292E9B924}"/>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4" name="组合 13">
            <a:extLst>
              <a:ext uri="{FF2B5EF4-FFF2-40B4-BE49-F238E27FC236}">
                <a16:creationId xmlns:a16="http://schemas.microsoft.com/office/drawing/2014/main" id="{D215F095-BEB5-44D9-AB80-869755E89DD2}"/>
              </a:ext>
            </a:extLst>
          </p:cNvPr>
          <p:cNvGrpSpPr/>
          <p:nvPr/>
        </p:nvGrpSpPr>
        <p:grpSpPr>
          <a:xfrm>
            <a:off x="4129012" y="359255"/>
            <a:ext cx="445894" cy="351309"/>
            <a:chOff x="123780" y="534395"/>
            <a:chExt cx="445894" cy="351309"/>
          </a:xfrm>
        </p:grpSpPr>
        <p:sp>
          <p:nvSpPr>
            <p:cNvPr id="15" name="等腰三角形 14">
              <a:extLst>
                <a:ext uri="{FF2B5EF4-FFF2-40B4-BE49-F238E27FC236}">
                  <a16:creationId xmlns:a16="http://schemas.microsoft.com/office/drawing/2014/main" id="{4E0708E7-B149-4571-A8BE-80794E731DFD}"/>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7D7471A5-3B86-421B-8917-E50B87536EC4}"/>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9EB10961-1EDE-42C0-8189-6E0425E53FFD}"/>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823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75EB5C8-3417-4366-B993-7D53F4229539}"/>
              </a:ext>
            </a:extLst>
          </p:cNvPr>
          <p:cNvPicPr>
            <a:picLocks noChangeAspect="1"/>
          </p:cNvPicPr>
          <p:nvPr/>
        </p:nvPicPr>
        <p:blipFill>
          <a:blip r:embed="rId3"/>
          <a:stretch>
            <a:fillRect/>
          </a:stretch>
        </p:blipFill>
        <p:spPr>
          <a:xfrm>
            <a:off x="0" y="1821263"/>
            <a:ext cx="12192000" cy="3215473"/>
          </a:xfrm>
          <a:prstGeom prst="rect">
            <a:avLst/>
          </a:prstGeom>
        </p:spPr>
      </p:pic>
      <p:sp>
        <p:nvSpPr>
          <p:cNvPr id="11" name="文本框 10">
            <a:extLst>
              <a:ext uri="{FF2B5EF4-FFF2-40B4-BE49-F238E27FC236}">
                <a16:creationId xmlns:a16="http://schemas.microsoft.com/office/drawing/2014/main" id="{62B4C02E-0F0E-4018-B0E3-EA587C0B98AF}"/>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4" name="组合 13">
            <a:extLst>
              <a:ext uri="{FF2B5EF4-FFF2-40B4-BE49-F238E27FC236}">
                <a16:creationId xmlns:a16="http://schemas.microsoft.com/office/drawing/2014/main" id="{BBD96972-F535-4F0D-83DA-AFA8AE6178A6}"/>
              </a:ext>
            </a:extLst>
          </p:cNvPr>
          <p:cNvGrpSpPr/>
          <p:nvPr/>
        </p:nvGrpSpPr>
        <p:grpSpPr>
          <a:xfrm>
            <a:off x="4129012" y="359255"/>
            <a:ext cx="445894" cy="351309"/>
            <a:chOff x="123780" y="534395"/>
            <a:chExt cx="445894" cy="351309"/>
          </a:xfrm>
        </p:grpSpPr>
        <p:sp>
          <p:nvSpPr>
            <p:cNvPr id="15" name="等腰三角形 14">
              <a:extLst>
                <a:ext uri="{FF2B5EF4-FFF2-40B4-BE49-F238E27FC236}">
                  <a16:creationId xmlns:a16="http://schemas.microsoft.com/office/drawing/2014/main" id="{569E4AA4-D52A-419B-BCC8-C5C06390AA7A}"/>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2C00AD5A-92A7-4A67-89B2-371B760C6B21}"/>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73764EBF-AFB3-4CBF-8A0C-851382467C04}"/>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29133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AC429F5-6664-4FCB-B85C-DAF0CDBA2992}"/>
              </a:ext>
            </a:extLst>
          </p:cNvPr>
          <p:cNvPicPr>
            <a:picLocks noChangeAspect="1"/>
          </p:cNvPicPr>
          <p:nvPr/>
        </p:nvPicPr>
        <p:blipFill>
          <a:blip r:embed="rId3"/>
          <a:stretch>
            <a:fillRect/>
          </a:stretch>
        </p:blipFill>
        <p:spPr>
          <a:xfrm>
            <a:off x="0" y="1347499"/>
            <a:ext cx="12192000" cy="5080653"/>
          </a:xfrm>
          <a:prstGeom prst="rect">
            <a:avLst/>
          </a:prstGeom>
        </p:spPr>
      </p:pic>
      <p:sp>
        <p:nvSpPr>
          <p:cNvPr id="11" name="文本框 10">
            <a:extLst>
              <a:ext uri="{FF2B5EF4-FFF2-40B4-BE49-F238E27FC236}">
                <a16:creationId xmlns:a16="http://schemas.microsoft.com/office/drawing/2014/main" id="{1A64B740-7029-44F5-9199-163B6EA1CDA9}"/>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4" name="组合 13">
            <a:extLst>
              <a:ext uri="{FF2B5EF4-FFF2-40B4-BE49-F238E27FC236}">
                <a16:creationId xmlns:a16="http://schemas.microsoft.com/office/drawing/2014/main" id="{8FB35412-F0F1-4E4D-B054-88530B7F7F65}"/>
              </a:ext>
            </a:extLst>
          </p:cNvPr>
          <p:cNvGrpSpPr/>
          <p:nvPr/>
        </p:nvGrpSpPr>
        <p:grpSpPr>
          <a:xfrm>
            <a:off x="4129012" y="359255"/>
            <a:ext cx="445894" cy="351309"/>
            <a:chOff x="123780" y="534395"/>
            <a:chExt cx="445894" cy="351309"/>
          </a:xfrm>
        </p:grpSpPr>
        <p:sp>
          <p:nvSpPr>
            <p:cNvPr id="15" name="等腰三角形 14">
              <a:extLst>
                <a:ext uri="{FF2B5EF4-FFF2-40B4-BE49-F238E27FC236}">
                  <a16:creationId xmlns:a16="http://schemas.microsoft.com/office/drawing/2014/main" id="{189054AD-F542-42C1-9D16-9EB305F2C8D8}"/>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8F3A73BC-45EB-46DD-9E5F-93BC2BBCEA0F}"/>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B2DEF86F-88B6-48CA-8C37-30609FAFF1C9}"/>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395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216B85D-B185-4CA2-8030-8E1A2843D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35" y="1491495"/>
            <a:ext cx="11226645" cy="4699925"/>
          </a:xfrm>
          <a:prstGeom prst="rect">
            <a:avLst/>
          </a:prstGeom>
        </p:spPr>
      </p:pic>
      <p:sp>
        <p:nvSpPr>
          <p:cNvPr id="14" name="文本框 13">
            <a:extLst>
              <a:ext uri="{FF2B5EF4-FFF2-40B4-BE49-F238E27FC236}">
                <a16:creationId xmlns:a16="http://schemas.microsoft.com/office/drawing/2014/main" id="{A256AB2B-03D7-47F8-9A0C-686E3F28EBDA}"/>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5" name="组合 14">
            <a:extLst>
              <a:ext uri="{FF2B5EF4-FFF2-40B4-BE49-F238E27FC236}">
                <a16:creationId xmlns:a16="http://schemas.microsoft.com/office/drawing/2014/main" id="{811DDE7C-B63F-41B4-9A10-D3E27F5AD815}"/>
              </a:ext>
            </a:extLst>
          </p:cNvPr>
          <p:cNvGrpSpPr/>
          <p:nvPr/>
        </p:nvGrpSpPr>
        <p:grpSpPr>
          <a:xfrm>
            <a:off x="4129012" y="359255"/>
            <a:ext cx="445894" cy="351309"/>
            <a:chOff x="123780" y="534395"/>
            <a:chExt cx="445894" cy="351309"/>
          </a:xfrm>
        </p:grpSpPr>
        <p:sp>
          <p:nvSpPr>
            <p:cNvPr id="16" name="等腰三角形 15">
              <a:extLst>
                <a:ext uri="{FF2B5EF4-FFF2-40B4-BE49-F238E27FC236}">
                  <a16:creationId xmlns:a16="http://schemas.microsoft.com/office/drawing/2014/main" id="{8D53A779-C893-4948-96C6-6A651389EEA2}"/>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7C662C67-B2F4-455F-BC12-F6B4EED20A01}"/>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9C1EC23F-E6F2-4E62-BC41-910A6F8FB51D}"/>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4888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Number_1">
            <a:hlinkClick r:id="" action="ppaction://noaction"/>
            <a:extLst>
              <a:ext uri="{FF2B5EF4-FFF2-40B4-BE49-F238E27FC236}">
                <a16:creationId xmlns:a16="http://schemas.microsoft.com/office/drawing/2014/main" id="{35340DC2-BAF7-4838-8774-9A5A84C2DFFF}"/>
              </a:ext>
            </a:extLst>
          </p:cNvPr>
          <p:cNvSpPr txBox="1">
            <a:spLocks noChangeArrowheads="1"/>
          </p:cNvSpPr>
          <p:nvPr>
            <p:custDataLst>
              <p:tags r:id="rId1"/>
            </p:custDataLst>
          </p:nvPr>
        </p:nvSpPr>
        <p:spPr bwMode="auto">
          <a:xfrm>
            <a:off x="4177538" y="2978120"/>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latin typeface="微软雅黑" panose="020B0503020204020204" charset="-122"/>
                <a:cs typeface="+mn-ea"/>
                <a:sym typeface="+mn-lt"/>
              </a:rPr>
              <a:t>1</a:t>
            </a:r>
          </a:p>
        </p:txBody>
      </p:sp>
      <p:cxnSp>
        <p:nvCxnSpPr>
          <p:cNvPr id="11" name="MH_Others_1">
            <a:extLst>
              <a:ext uri="{FF2B5EF4-FFF2-40B4-BE49-F238E27FC236}">
                <a16:creationId xmlns:a16="http://schemas.microsoft.com/office/drawing/2014/main" id="{B8316CF1-5EB2-4C9F-8089-C4FCF2BD06EC}"/>
              </a:ext>
            </a:extLst>
          </p:cNvPr>
          <p:cNvCxnSpPr/>
          <p:nvPr>
            <p:custDataLst>
              <p:tags r:id="rId2"/>
            </p:custDataLst>
          </p:nvPr>
        </p:nvCxnSpPr>
        <p:spPr>
          <a:xfrm rot="20700000" flipH="1">
            <a:off x="4393944" y="3133122"/>
            <a:ext cx="216024" cy="252000"/>
          </a:xfrm>
          <a:prstGeom prst="line">
            <a:avLst/>
          </a:prstGeom>
          <a:noFill/>
          <a:ln w="6350" cap="flat" cmpd="sng" algn="ctr">
            <a:solidFill>
              <a:srgbClr val="B2B2B2"/>
            </a:solidFill>
            <a:prstDash val="solid"/>
            <a:miter lim="800000"/>
          </a:ln>
          <a:effectLst/>
        </p:spPr>
      </p:cxnSp>
      <p:sp>
        <p:nvSpPr>
          <p:cNvPr id="12" name="MH_Number_2">
            <a:hlinkClick r:id="" action="ppaction://noaction"/>
            <a:extLst>
              <a:ext uri="{FF2B5EF4-FFF2-40B4-BE49-F238E27FC236}">
                <a16:creationId xmlns:a16="http://schemas.microsoft.com/office/drawing/2014/main" id="{A7DC9DD5-D623-48F7-9CA2-C2DD4D95B394}"/>
              </a:ext>
            </a:extLst>
          </p:cNvPr>
          <p:cNvSpPr txBox="1">
            <a:spLocks noChangeArrowheads="1"/>
          </p:cNvSpPr>
          <p:nvPr>
            <p:custDataLst>
              <p:tags r:id="rId3"/>
            </p:custDataLst>
          </p:nvPr>
        </p:nvSpPr>
        <p:spPr bwMode="auto">
          <a:xfrm>
            <a:off x="4177538" y="3781869"/>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srgbClr val="90BA4C">
                    <a:lumMod val="75000"/>
                  </a:srgbClr>
                </a:solidFill>
                <a:latin typeface="微软雅黑" panose="020B0503020204020204" charset="-122"/>
                <a:cs typeface="+mn-ea"/>
                <a:sym typeface="+mn-lt"/>
              </a:rPr>
              <a:t>2</a:t>
            </a:r>
          </a:p>
        </p:txBody>
      </p:sp>
      <p:cxnSp>
        <p:nvCxnSpPr>
          <p:cNvPr id="13" name="MH_Others_2">
            <a:extLst>
              <a:ext uri="{FF2B5EF4-FFF2-40B4-BE49-F238E27FC236}">
                <a16:creationId xmlns:a16="http://schemas.microsoft.com/office/drawing/2014/main" id="{79408D22-4CEB-41F9-BB33-DA9AC31EC797}"/>
              </a:ext>
            </a:extLst>
          </p:cNvPr>
          <p:cNvCxnSpPr/>
          <p:nvPr>
            <p:custDataLst>
              <p:tags r:id="rId4"/>
            </p:custDataLst>
          </p:nvPr>
        </p:nvCxnSpPr>
        <p:spPr>
          <a:xfrm rot="20700000" flipH="1">
            <a:off x="4393944" y="3936871"/>
            <a:ext cx="216024" cy="252000"/>
          </a:xfrm>
          <a:prstGeom prst="line">
            <a:avLst/>
          </a:prstGeom>
          <a:noFill/>
          <a:ln w="6350" cap="flat" cmpd="sng" algn="ctr">
            <a:solidFill>
              <a:srgbClr val="B2B2B2"/>
            </a:solidFill>
            <a:prstDash val="solid"/>
            <a:miter lim="800000"/>
          </a:ln>
          <a:effectLst/>
        </p:spPr>
      </p:cxnSp>
      <p:sp>
        <p:nvSpPr>
          <p:cNvPr id="14" name="MH_Others_9">
            <a:extLst>
              <a:ext uri="{FF2B5EF4-FFF2-40B4-BE49-F238E27FC236}">
                <a16:creationId xmlns:a16="http://schemas.microsoft.com/office/drawing/2014/main" id="{9A770AED-99DC-4FF8-9A9C-7E1411EF19B6}"/>
              </a:ext>
            </a:extLst>
          </p:cNvPr>
          <p:cNvSpPr/>
          <p:nvPr>
            <p:custDataLst>
              <p:tags r:id="rId5"/>
            </p:custDataLst>
          </p:nvPr>
        </p:nvSpPr>
        <p:spPr>
          <a:xfrm>
            <a:off x="1244124" y="3297793"/>
            <a:ext cx="1824037" cy="605290"/>
          </a:xfrm>
          <a:prstGeom prst="rect">
            <a:avLst/>
          </a:prstGeom>
          <a:solidFill>
            <a:srgbClr val="5B9BD5"/>
          </a:solidFill>
          <a:ln w="12700" cap="flat" cmpd="sng" algn="ctr">
            <a:noFill/>
            <a:prstDash val="solid"/>
            <a:miter lim="800000"/>
          </a:ln>
          <a:effectLst/>
        </p:spPr>
        <p:txBody>
          <a:bodyPr lIns="0" tIns="0" rIns="0" bIns="0" anchor="ctr"/>
          <a:lstStyle/>
          <a:p>
            <a:pPr algn="ctr">
              <a:defRPr/>
            </a:pPr>
            <a:r>
              <a:rPr lang="zh-CN" altLang="en-US" sz="2400" b="1" kern="0" dirty="0">
                <a:solidFill>
                  <a:srgbClr val="FFFFFF"/>
                </a:solidFill>
                <a:latin typeface="微软雅黑" panose="020B0503020204020204" charset="-122"/>
                <a:ea typeface="微软雅黑" panose="020B0503020204020204" charset="-122"/>
                <a:cs typeface="+mn-ea"/>
                <a:sym typeface="+mn-lt"/>
              </a:rPr>
              <a:t>主要内容</a:t>
            </a:r>
          </a:p>
        </p:txBody>
      </p:sp>
      <p:sp>
        <p:nvSpPr>
          <p:cNvPr id="15" name="MH_Others_10">
            <a:extLst>
              <a:ext uri="{FF2B5EF4-FFF2-40B4-BE49-F238E27FC236}">
                <a16:creationId xmlns:a16="http://schemas.microsoft.com/office/drawing/2014/main" id="{797B6567-E376-476E-9AEA-55046DB5531D}"/>
              </a:ext>
            </a:extLst>
          </p:cNvPr>
          <p:cNvSpPr/>
          <p:nvPr>
            <p:custDataLst>
              <p:tags r:id="rId6"/>
            </p:custDataLst>
          </p:nvPr>
        </p:nvSpPr>
        <p:spPr>
          <a:xfrm>
            <a:off x="1244124" y="3925875"/>
            <a:ext cx="1824037" cy="36000"/>
          </a:xfrm>
          <a:prstGeom prst="rect">
            <a:avLst/>
          </a:prstGeom>
          <a:solidFill>
            <a:srgbClr val="5B9BD5"/>
          </a:solidFill>
          <a:ln w="12700" cap="flat" cmpd="sng" algn="ctr">
            <a:noFill/>
            <a:prstDash val="solid"/>
            <a:miter lim="800000"/>
          </a:ln>
          <a:effectLst/>
        </p:spPr>
        <p:txBody>
          <a:bodyPr lIns="0" tIns="0" rIns="0" bIns="0" anchor="ctr"/>
          <a:lstStyle/>
          <a:p>
            <a:pPr algn="ctr">
              <a:defRPr/>
            </a:pPr>
            <a:endParaRPr lang="zh-CN" altLang="en-US" sz="2800" kern="0">
              <a:solidFill>
                <a:srgbClr val="FFFFFF"/>
              </a:solidFill>
              <a:latin typeface="等线" panose="02010600030101010101" charset="-122"/>
              <a:ea typeface="等线" panose="02010600030101010101" charset="-122"/>
              <a:cs typeface="+mn-ea"/>
              <a:sym typeface="+mn-lt"/>
            </a:endParaRPr>
          </a:p>
        </p:txBody>
      </p:sp>
      <p:sp>
        <p:nvSpPr>
          <p:cNvPr id="16" name="矩形 15">
            <a:extLst>
              <a:ext uri="{FF2B5EF4-FFF2-40B4-BE49-F238E27FC236}">
                <a16:creationId xmlns:a16="http://schemas.microsoft.com/office/drawing/2014/main" id="{7B14D53D-1DB6-4E74-A27C-067477F8C14C}"/>
              </a:ext>
            </a:extLst>
          </p:cNvPr>
          <p:cNvSpPr/>
          <p:nvPr/>
        </p:nvSpPr>
        <p:spPr>
          <a:xfrm>
            <a:off x="4843927" y="2967335"/>
            <a:ext cx="2834879" cy="461665"/>
          </a:xfrm>
          <a:prstGeom prst="rect">
            <a:avLst/>
          </a:prstGeom>
        </p:spPr>
        <p:txBody>
          <a:bodyPr wrap="none">
            <a:spAutoFit/>
          </a:bodyPr>
          <a:lstStyle/>
          <a:p>
            <a:r>
              <a:rPr lang="en-US" altLang="zh-CN" sz="2400" dirty="0">
                <a:latin typeface="微软雅黑" panose="020B0503020204020204" charset="-122"/>
                <a:ea typeface="微软雅黑" panose="020B0503020204020204" charset="-122"/>
              </a:rPr>
              <a:t>Camera ready</a:t>
            </a:r>
            <a:r>
              <a:rPr lang="zh-CN" altLang="en-US" sz="2400" dirty="0">
                <a:latin typeface="微软雅黑" panose="020B0503020204020204" charset="-122"/>
                <a:ea typeface="微软雅黑" panose="020B0503020204020204" charset="-122"/>
              </a:rPr>
              <a:t>提交</a:t>
            </a:r>
          </a:p>
        </p:txBody>
      </p:sp>
      <p:sp>
        <p:nvSpPr>
          <p:cNvPr id="17" name="矩形 16">
            <a:extLst>
              <a:ext uri="{FF2B5EF4-FFF2-40B4-BE49-F238E27FC236}">
                <a16:creationId xmlns:a16="http://schemas.microsoft.com/office/drawing/2014/main" id="{862A7050-F34F-4D43-9158-F3DDEBFCEC74}"/>
              </a:ext>
            </a:extLst>
          </p:cNvPr>
          <p:cNvSpPr/>
          <p:nvPr/>
        </p:nvSpPr>
        <p:spPr>
          <a:xfrm>
            <a:off x="4843927" y="3817100"/>
            <a:ext cx="2031325" cy="461665"/>
          </a:xfrm>
          <a:prstGeom prst="rect">
            <a:avLst/>
          </a:prstGeom>
        </p:spPr>
        <p:txBody>
          <a:bodyPr wrap="none">
            <a:spAutoFit/>
          </a:bodyPr>
          <a:lstStyle/>
          <a:p>
            <a:r>
              <a:rPr lang="zh-CN" altLang="en-US" sz="2400" b="1" dirty="0">
                <a:solidFill>
                  <a:srgbClr val="90BA4C">
                    <a:lumMod val="75000"/>
                  </a:srgbClr>
                </a:solidFill>
                <a:latin typeface="微软雅黑" panose="020B0503020204020204" charset="-122"/>
                <a:ea typeface="微软雅黑" panose="020B0503020204020204" charset="-122"/>
              </a:rPr>
              <a:t>会议注册流程</a:t>
            </a:r>
          </a:p>
        </p:txBody>
      </p:sp>
      <p:sp>
        <p:nvSpPr>
          <p:cNvPr id="27" name="标题 1">
            <a:extLst>
              <a:ext uri="{FF2B5EF4-FFF2-40B4-BE49-F238E27FC236}">
                <a16:creationId xmlns:a16="http://schemas.microsoft.com/office/drawing/2014/main" id="{9ADD8F36-3869-4E5D-AF99-BFAE765D6480}"/>
              </a:ext>
            </a:extLst>
          </p:cNvPr>
          <p:cNvSpPr txBox="1">
            <a:spLocks/>
          </p:cNvSpPr>
          <p:nvPr/>
        </p:nvSpPr>
        <p:spPr>
          <a:xfrm>
            <a:off x="801394" y="295077"/>
            <a:ext cx="1891006" cy="436946"/>
          </a:xfrm>
          <a:prstGeom prst="rect">
            <a:avLst/>
          </a:prstGeom>
        </p:spPr>
        <p:txBody>
          <a:bodyPr vert="horz" lIns="91440" tIns="45720" rIns="91440" bIns="45720" rtlCol="0" anchor="ctr">
            <a:noAutofit/>
          </a:bodyPr>
          <a:lstStyle>
            <a:lvl1pPr algn="l" defTabSz="514337" rtl="0" eaLnBrk="1" latinLnBrk="0" hangingPunct="1">
              <a:spcBef>
                <a:spcPct val="0"/>
              </a:spcBef>
              <a:buNone/>
              <a:defRPr sz="1950" b="1" kern="1200">
                <a:solidFill>
                  <a:schemeClr val="tx2"/>
                </a:solidFill>
                <a:latin typeface="+mj-lt"/>
                <a:ea typeface="+mj-ea"/>
                <a:cs typeface="+mj-cs"/>
              </a:defRPr>
            </a:lvl1pPr>
          </a:lstStyle>
          <a:p>
            <a:pPr marL="0" marR="0" lvl="0" indent="0" algn="l" defTabSz="514337"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1F497D"/>
                </a:solidFill>
                <a:effectLst/>
                <a:uLnTx/>
                <a:uFillTx/>
                <a:latin typeface="Franklin Gothic Medium"/>
                <a:ea typeface="微软雅黑" panose="020B0503020204020204" pitchFamily="34" charset="-122"/>
                <a:cs typeface="+mj-cs"/>
              </a:rPr>
              <a:t>目录</a:t>
            </a:r>
          </a:p>
        </p:txBody>
      </p:sp>
      <p:cxnSp>
        <p:nvCxnSpPr>
          <p:cNvPr id="28" name="直接连接符 27">
            <a:extLst>
              <a:ext uri="{FF2B5EF4-FFF2-40B4-BE49-F238E27FC236}">
                <a16:creationId xmlns:a16="http://schemas.microsoft.com/office/drawing/2014/main" id="{DB35C06B-2FCB-49C0-8A91-5D65F8B99516}"/>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77F9C5D-0FB5-48EA-AE21-A4AC4D588AE0}"/>
              </a:ext>
            </a:extLst>
          </p:cNvPr>
          <p:cNvSpPr/>
          <p:nvPr/>
        </p:nvSpPr>
        <p:spPr>
          <a:xfrm>
            <a:off x="1" y="342675"/>
            <a:ext cx="731520" cy="350824"/>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MH_Number_2">
            <a:hlinkClick r:id="" action="ppaction://noaction"/>
            <a:extLst>
              <a:ext uri="{FF2B5EF4-FFF2-40B4-BE49-F238E27FC236}">
                <a16:creationId xmlns:a16="http://schemas.microsoft.com/office/drawing/2014/main" id="{1D8D9B0C-58CC-8392-4C37-D134BD6AA361}"/>
              </a:ext>
            </a:extLst>
          </p:cNvPr>
          <p:cNvSpPr txBox="1">
            <a:spLocks noChangeArrowheads="1"/>
          </p:cNvSpPr>
          <p:nvPr>
            <p:custDataLst>
              <p:tags r:id="rId7"/>
            </p:custDataLst>
          </p:nvPr>
        </p:nvSpPr>
        <p:spPr bwMode="auto">
          <a:xfrm>
            <a:off x="4177538" y="4631634"/>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prstClr val="black"/>
                </a:solidFill>
                <a:latin typeface="微软雅黑" panose="020B0503020204020204" charset="-122"/>
                <a:cs typeface="+mn-ea"/>
                <a:sym typeface="+mn-lt"/>
              </a:rPr>
              <a:t>3</a:t>
            </a:r>
          </a:p>
        </p:txBody>
      </p:sp>
      <p:cxnSp>
        <p:nvCxnSpPr>
          <p:cNvPr id="3" name="MH_Others_2">
            <a:extLst>
              <a:ext uri="{FF2B5EF4-FFF2-40B4-BE49-F238E27FC236}">
                <a16:creationId xmlns:a16="http://schemas.microsoft.com/office/drawing/2014/main" id="{D4C2551D-58F7-01D5-D8B0-288BE4687F2A}"/>
              </a:ext>
            </a:extLst>
          </p:cNvPr>
          <p:cNvCxnSpPr/>
          <p:nvPr>
            <p:custDataLst>
              <p:tags r:id="rId8"/>
            </p:custDataLst>
          </p:nvPr>
        </p:nvCxnSpPr>
        <p:spPr>
          <a:xfrm rot="20700000" flipH="1">
            <a:off x="4393944" y="4786636"/>
            <a:ext cx="216024" cy="252000"/>
          </a:xfrm>
          <a:prstGeom prst="line">
            <a:avLst/>
          </a:prstGeom>
          <a:noFill/>
          <a:ln w="6350" cap="flat" cmpd="sng" algn="ctr">
            <a:solidFill>
              <a:srgbClr val="B2B2B2"/>
            </a:solidFill>
            <a:prstDash val="solid"/>
            <a:miter lim="800000"/>
          </a:ln>
          <a:effectLst/>
        </p:spPr>
      </p:cxnSp>
      <p:sp>
        <p:nvSpPr>
          <p:cNvPr id="4" name="矩形 3">
            <a:extLst>
              <a:ext uri="{FF2B5EF4-FFF2-40B4-BE49-F238E27FC236}">
                <a16:creationId xmlns:a16="http://schemas.microsoft.com/office/drawing/2014/main" id="{AF51576B-37C7-94DB-AA60-BD82097D910F}"/>
              </a:ext>
            </a:extLst>
          </p:cNvPr>
          <p:cNvSpPr/>
          <p:nvPr/>
        </p:nvSpPr>
        <p:spPr>
          <a:xfrm>
            <a:off x="4843927" y="4666865"/>
            <a:ext cx="800219" cy="461665"/>
          </a:xfrm>
          <a:prstGeom prst="rect">
            <a:avLst/>
          </a:prstGeom>
        </p:spPr>
        <p:txBody>
          <a:bodyPr wrap="none">
            <a:spAutoFit/>
          </a:bodyPr>
          <a:lstStyle/>
          <a:p>
            <a:r>
              <a:rPr lang="zh-CN" altLang="en-US" sz="2400" b="1" dirty="0">
                <a:solidFill>
                  <a:prstClr val="black"/>
                </a:solidFill>
                <a:latin typeface="等线" panose="02010600030101010101" charset="-122"/>
                <a:ea typeface="等线" panose="02010600030101010101" charset="-122"/>
              </a:rPr>
              <a:t>其他</a:t>
            </a:r>
          </a:p>
        </p:txBody>
      </p:sp>
    </p:spTree>
    <p:extLst>
      <p:ext uri="{BB962C8B-B14F-4D97-AF65-F5344CB8AC3E}">
        <p14:creationId xmlns:p14="http://schemas.microsoft.com/office/powerpoint/2010/main" val="216429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CF08D35-E58A-405F-BDB1-66A1FEF78B8C}"/>
              </a:ext>
            </a:extLst>
          </p:cNvPr>
          <p:cNvPicPr>
            <a:picLocks noChangeAspect="1"/>
          </p:cNvPicPr>
          <p:nvPr/>
        </p:nvPicPr>
        <p:blipFill>
          <a:blip r:embed="rId3"/>
          <a:stretch>
            <a:fillRect/>
          </a:stretch>
        </p:blipFill>
        <p:spPr>
          <a:xfrm>
            <a:off x="0" y="1233331"/>
            <a:ext cx="12192000" cy="5436651"/>
          </a:xfrm>
          <a:prstGeom prst="rect">
            <a:avLst/>
          </a:prstGeom>
        </p:spPr>
      </p:pic>
    </p:spTree>
    <p:extLst>
      <p:ext uri="{BB962C8B-B14F-4D97-AF65-F5344CB8AC3E}">
        <p14:creationId xmlns:p14="http://schemas.microsoft.com/office/powerpoint/2010/main" val="348611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619000D-8A66-48E7-BA07-D6D2C4AC661E}"/>
              </a:ext>
            </a:extLst>
          </p:cNvPr>
          <p:cNvPicPr>
            <a:picLocks noChangeAspect="1"/>
          </p:cNvPicPr>
          <p:nvPr/>
        </p:nvPicPr>
        <p:blipFill>
          <a:blip r:embed="rId3"/>
          <a:stretch>
            <a:fillRect/>
          </a:stretch>
        </p:blipFill>
        <p:spPr>
          <a:xfrm>
            <a:off x="0" y="1531618"/>
            <a:ext cx="12192000" cy="4692018"/>
          </a:xfrm>
          <a:prstGeom prst="rect">
            <a:avLst/>
          </a:prstGeom>
        </p:spPr>
      </p:pic>
    </p:spTree>
    <p:extLst>
      <p:ext uri="{BB962C8B-B14F-4D97-AF65-F5344CB8AC3E}">
        <p14:creationId xmlns:p14="http://schemas.microsoft.com/office/powerpoint/2010/main" val="1072273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CBBC96D-3027-414E-9A4D-08A652DD620C}"/>
              </a:ext>
            </a:extLst>
          </p:cNvPr>
          <p:cNvPicPr>
            <a:picLocks noChangeAspect="1"/>
          </p:cNvPicPr>
          <p:nvPr/>
        </p:nvPicPr>
        <p:blipFill>
          <a:blip r:embed="rId3"/>
          <a:stretch>
            <a:fillRect/>
          </a:stretch>
        </p:blipFill>
        <p:spPr>
          <a:xfrm>
            <a:off x="0" y="1491496"/>
            <a:ext cx="12192000" cy="4165013"/>
          </a:xfrm>
          <a:prstGeom prst="rect">
            <a:avLst/>
          </a:prstGeom>
        </p:spPr>
      </p:pic>
    </p:spTree>
    <p:extLst>
      <p:ext uri="{BB962C8B-B14F-4D97-AF65-F5344CB8AC3E}">
        <p14:creationId xmlns:p14="http://schemas.microsoft.com/office/powerpoint/2010/main" val="226333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C69D0C3-BB9B-420D-B776-85882B7D561E}"/>
              </a:ext>
            </a:extLst>
          </p:cNvPr>
          <p:cNvPicPr>
            <a:picLocks noChangeAspect="1"/>
          </p:cNvPicPr>
          <p:nvPr/>
        </p:nvPicPr>
        <p:blipFill>
          <a:blip r:embed="rId3"/>
          <a:stretch>
            <a:fillRect/>
          </a:stretch>
        </p:blipFill>
        <p:spPr>
          <a:xfrm>
            <a:off x="0" y="1359587"/>
            <a:ext cx="12192000" cy="4138826"/>
          </a:xfrm>
          <a:prstGeom prst="rect">
            <a:avLst/>
          </a:prstGeom>
        </p:spPr>
      </p:pic>
    </p:spTree>
    <p:extLst>
      <p:ext uri="{BB962C8B-B14F-4D97-AF65-F5344CB8AC3E}">
        <p14:creationId xmlns:p14="http://schemas.microsoft.com/office/powerpoint/2010/main" val="116703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222BD85-C799-4178-A081-B95743C40447}"/>
              </a:ext>
            </a:extLst>
          </p:cNvPr>
          <p:cNvPicPr>
            <a:picLocks noChangeAspect="1"/>
          </p:cNvPicPr>
          <p:nvPr/>
        </p:nvPicPr>
        <p:blipFill>
          <a:blip r:embed="rId3"/>
          <a:stretch>
            <a:fillRect/>
          </a:stretch>
        </p:blipFill>
        <p:spPr>
          <a:xfrm>
            <a:off x="0" y="1052833"/>
            <a:ext cx="12192000" cy="4752334"/>
          </a:xfrm>
          <a:prstGeom prst="rect">
            <a:avLst/>
          </a:prstGeom>
        </p:spPr>
      </p:pic>
    </p:spTree>
    <p:extLst>
      <p:ext uri="{BB962C8B-B14F-4D97-AF65-F5344CB8AC3E}">
        <p14:creationId xmlns:p14="http://schemas.microsoft.com/office/powerpoint/2010/main" val="36588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CDCFB0-FE2E-A3D9-FB8A-BE0C93B69D15}"/>
              </a:ext>
            </a:extLst>
          </p:cNvPr>
          <p:cNvPicPr>
            <a:picLocks noChangeAspect="1"/>
          </p:cNvPicPr>
          <p:nvPr/>
        </p:nvPicPr>
        <p:blipFill>
          <a:blip r:embed="rId2">
            <a:clrChange>
              <a:clrFrom>
                <a:srgbClr val="F5FAFF"/>
              </a:clrFrom>
              <a:clrTo>
                <a:srgbClr val="F5FAFF">
                  <a:alpha val="0"/>
                </a:srgbClr>
              </a:clrTo>
            </a:clrChange>
          </a:blip>
          <a:stretch>
            <a:fillRect/>
          </a:stretch>
        </p:blipFill>
        <p:spPr>
          <a:xfrm>
            <a:off x="2077073" y="0"/>
            <a:ext cx="7195374" cy="6858000"/>
          </a:xfrm>
          <a:prstGeom prst="rect">
            <a:avLst/>
          </a:prstGeom>
        </p:spPr>
      </p:pic>
      <p:pic>
        <p:nvPicPr>
          <p:cNvPr id="2" name="图片 1">
            <a:extLst>
              <a:ext uri="{FF2B5EF4-FFF2-40B4-BE49-F238E27FC236}">
                <a16:creationId xmlns:a16="http://schemas.microsoft.com/office/drawing/2014/main" id="{5B46AEE8-E0C5-E1A5-A823-661909A3C6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61"/>
            <a:ext cx="1472415" cy="1472415"/>
          </a:xfrm>
          <a:prstGeom prst="rect">
            <a:avLst/>
          </a:prstGeom>
        </p:spPr>
      </p:pic>
    </p:spTree>
    <p:extLst>
      <p:ext uri="{BB962C8B-B14F-4D97-AF65-F5344CB8AC3E}">
        <p14:creationId xmlns:p14="http://schemas.microsoft.com/office/powerpoint/2010/main" val="3599704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26C10A2-E929-4B21-9753-FB154A0F3C06}"/>
              </a:ext>
            </a:extLst>
          </p:cNvPr>
          <p:cNvPicPr>
            <a:picLocks noChangeAspect="1"/>
          </p:cNvPicPr>
          <p:nvPr/>
        </p:nvPicPr>
        <p:blipFill>
          <a:blip r:embed="rId3"/>
          <a:stretch>
            <a:fillRect/>
          </a:stretch>
        </p:blipFill>
        <p:spPr>
          <a:xfrm>
            <a:off x="0" y="1067634"/>
            <a:ext cx="12192000" cy="5401248"/>
          </a:xfrm>
          <a:prstGeom prst="rect">
            <a:avLst/>
          </a:prstGeom>
        </p:spPr>
      </p:pic>
    </p:spTree>
    <p:extLst>
      <p:ext uri="{BB962C8B-B14F-4D97-AF65-F5344CB8AC3E}">
        <p14:creationId xmlns:p14="http://schemas.microsoft.com/office/powerpoint/2010/main" val="355696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0F4626F-0B9F-42EB-9EF6-E5AA94AFC482}"/>
              </a:ext>
            </a:extLst>
          </p:cNvPr>
          <p:cNvPicPr>
            <a:picLocks noChangeAspect="1"/>
          </p:cNvPicPr>
          <p:nvPr/>
        </p:nvPicPr>
        <p:blipFill>
          <a:blip r:embed="rId3"/>
          <a:stretch>
            <a:fillRect/>
          </a:stretch>
        </p:blipFill>
        <p:spPr>
          <a:xfrm>
            <a:off x="0" y="1241016"/>
            <a:ext cx="12192000" cy="4375967"/>
          </a:xfrm>
          <a:prstGeom prst="rect">
            <a:avLst/>
          </a:prstGeom>
        </p:spPr>
      </p:pic>
    </p:spTree>
    <p:extLst>
      <p:ext uri="{BB962C8B-B14F-4D97-AF65-F5344CB8AC3E}">
        <p14:creationId xmlns:p14="http://schemas.microsoft.com/office/powerpoint/2010/main" val="3744254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F57A289-1B1D-450D-BD74-C1B63EEC95AB}"/>
              </a:ext>
            </a:extLst>
          </p:cNvPr>
          <p:cNvPicPr>
            <a:picLocks noChangeAspect="1"/>
          </p:cNvPicPr>
          <p:nvPr/>
        </p:nvPicPr>
        <p:blipFill>
          <a:blip r:embed="rId3"/>
          <a:stretch>
            <a:fillRect/>
          </a:stretch>
        </p:blipFill>
        <p:spPr>
          <a:xfrm>
            <a:off x="1361440" y="1134870"/>
            <a:ext cx="10129520" cy="5446300"/>
          </a:xfrm>
          <a:prstGeom prst="rect">
            <a:avLst/>
          </a:prstGeom>
        </p:spPr>
      </p:pic>
    </p:spTree>
    <p:extLst>
      <p:ext uri="{BB962C8B-B14F-4D97-AF65-F5344CB8AC3E}">
        <p14:creationId xmlns:p14="http://schemas.microsoft.com/office/powerpoint/2010/main" val="3427837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FAFD029-113B-41D1-9121-FF52B01E0FF7}"/>
              </a:ext>
            </a:extLst>
          </p:cNvPr>
          <p:cNvPicPr>
            <a:picLocks noChangeAspect="1"/>
          </p:cNvPicPr>
          <p:nvPr/>
        </p:nvPicPr>
        <p:blipFill>
          <a:blip r:embed="rId3"/>
          <a:stretch>
            <a:fillRect/>
          </a:stretch>
        </p:blipFill>
        <p:spPr>
          <a:xfrm>
            <a:off x="1788160" y="1186012"/>
            <a:ext cx="9025180" cy="5658498"/>
          </a:xfrm>
          <a:prstGeom prst="rect">
            <a:avLst/>
          </a:prstGeom>
        </p:spPr>
      </p:pic>
    </p:spTree>
    <p:extLst>
      <p:ext uri="{BB962C8B-B14F-4D97-AF65-F5344CB8AC3E}">
        <p14:creationId xmlns:p14="http://schemas.microsoft.com/office/powerpoint/2010/main" val="2582882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45133A03-E6F6-4A18-93DB-78A5213DB04B}"/>
              </a:ext>
            </a:extLst>
          </p:cNvPr>
          <p:cNvPicPr>
            <a:picLocks noChangeAspect="1"/>
          </p:cNvPicPr>
          <p:nvPr/>
        </p:nvPicPr>
        <p:blipFill>
          <a:blip r:embed="rId3"/>
          <a:stretch>
            <a:fillRect/>
          </a:stretch>
        </p:blipFill>
        <p:spPr>
          <a:xfrm>
            <a:off x="1270000" y="1214522"/>
            <a:ext cx="10434320" cy="5326154"/>
          </a:xfrm>
          <a:prstGeom prst="rect">
            <a:avLst/>
          </a:prstGeom>
        </p:spPr>
      </p:pic>
    </p:spTree>
    <p:extLst>
      <p:ext uri="{BB962C8B-B14F-4D97-AF65-F5344CB8AC3E}">
        <p14:creationId xmlns:p14="http://schemas.microsoft.com/office/powerpoint/2010/main" val="49324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3C4BCD1-FD67-4E1F-A982-927C5B61CA36}"/>
              </a:ext>
            </a:extLst>
          </p:cNvPr>
          <p:cNvPicPr>
            <a:picLocks noChangeAspect="1"/>
          </p:cNvPicPr>
          <p:nvPr/>
        </p:nvPicPr>
        <p:blipFill>
          <a:blip r:embed="rId3"/>
          <a:stretch>
            <a:fillRect/>
          </a:stretch>
        </p:blipFill>
        <p:spPr>
          <a:xfrm>
            <a:off x="2682239" y="1186012"/>
            <a:ext cx="7475349" cy="5597025"/>
          </a:xfrm>
          <a:prstGeom prst="rect">
            <a:avLst/>
          </a:prstGeom>
        </p:spPr>
      </p:pic>
    </p:spTree>
    <p:extLst>
      <p:ext uri="{BB962C8B-B14F-4D97-AF65-F5344CB8AC3E}">
        <p14:creationId xmlns:p14="http://schemas.microsoft.com/office/powerpoint/2010/main" val="2592062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4D6BB3B-6372-4077-8192-976DDE0B4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465" y="1585473"/>
            <a:ext cx="9119069" cy="4743694"/>
          </a:xfrm>
          <a:prstGeom prst="rect">
            <a:avLst/>
          </a:prstGeom>
        </p:spPr>
      </p:pic>
    </p:spTree>
    <p:extLst>
      <p:ext uri="{BB962C8B-B14F-4D97-AF65-F5344CB8AC3E}">
        <p14:creationId xmlns:p14="http://schemas.microsoft.com/office/powerpoint/2010/main" val="1229074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27765" y="276830"/>
            <a:ext cx="4727182"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会议注册流程</a:t>
            </a:r>
          </a:p>
        </p:txBody>
      </p:sp>
      <p:grpSp>
        <p:nvGrpSpPr>
          <p:cNvPr id="31" name="组合 30"/>
          <p:cNvGrpSpPr/>
          <p:nvPr/>
        </p:nvGrpSpPr>
        <p:grpSpPr>
          <a:xfrm>
            <a:off x="485037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16B707A-0977-46BA-BBEA-76ED9F0A3319}"/>
              </a:ext>
            </a:extLst>
          </p:cNvPr>
          <p:cNvPicPr>
            <a:picLocks noChangeAspect="1"/>
          </p:cNvPicPr>
          <p:nvPr/>
        </p:nvPicPr>
        <p:blipFill>
          <a:blip r:embed="rId3"/>
          <a:stretch>
            <a:fillRect/>
          </a:stretch>
        </p:blipFill>
        <p:spPr>
          <a:xfrm>
            <a:off x="0" y="1103194"/>
            <a:ext cx="12192000" cy="6063599"/>
          </a:xfrm>
          <a:prstGeom prst="rect">
            <a:avLst/>
          </a:prstGeom>
        </p:spPr>
      </p:pic>
    </p:spTree>
    <p:extLst>
      <p:ext uri="{BB962C8B-B14F-4D97-AF65-F5344CB8AC3E}">
        <p14:creationId xmlns:p14="http://schemas.microsoft.com/office/powerpoint/2010/main" val="487682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Number_1">
            <a:hlinkClick r:id="" action="ppaction://noaction"/>
            <a:extLst>
              <a:ext uri="{FF2B5EF4-FFF2-40B4-BE49-F238E27FC236}">
                <a16:creationId xmlns:a16="http://schemas.microsoft.com/office/drawing/2014/main" id="{35340DC2-BAF7-4838-8774-9A5A84C2DFFF}"/>
              </a:ext>
            </a:extLst>
          </p:cNvPr>
          <p:cNvSpPr txBox="1">
            <a:spLocks noChangeArrowheads="1"/>
          </p:cNvSpPr>
          <p:nvPr>
            <p:custDataLst>
              <p:tags r:id="rId1"/>
            </p:custDataLst>
          </p:nvPr>
        </p:nvSpPr>
        <p:spPr bwMode="auto">
          <a:xfrm>
            <a:off x="4177538" y="2978120"/>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latin typeface="微软雅黑" panose="020B0503020204020204" charset="-122"/>
                <a:cs typeface="+mn-ea"/>
                <a:sym typeface="+mn-lt"/>
              </a:rPr>
              <a:t>1</a:t>
            </a:r>
          </a:p>
        </p:txBody>
      </p:sp>
      <p:cxnSp>
        <p:nvCxnSpPr>
          <p:cNvPr id="11" name="MH_Others_1">
            <a:extLst>
              <a:ext uri="{FF2B5EF4-FFF2-40B4-BE49-F238E27FC236}">
                <a16:creationId xmlns:a16="http://schemas.microsoft.com/office/drawing/2014/main" id="{B8316CF1-5EB2-4C9F-8089-C4FCF2BD06EC}"/>
              </a:ext>
            </a:extLst>
          </p:cNvPr>
          <p:cNvCxnSpPr/>
          <p:nvPr>
            <p:custDataLst>
              <p:tags r:id="rId2"/>
            </p:custDataLst>
          </p:nvPr>
        </p:nvCxnSpPr>
        <p:spPr>
          <a:xfrm rot="20700000" flipH="1">
            <a:off x="4393944" y="3133122"/>
            <a:ext cx="216024" cy="252000"/>
          </a:xfrm>
          <a:prstGeom prst="line">
            <a:avLst/>
          </a:prstGeom>
          <a:noFill/>
          <a:ln w="6350" cap="flat" cmpd="sng" algn="ctr">
            <a:solidFill>
              <a:srgbClr val="B2B2B2"/>
            </a:solidFill>
            <a:prstDash val="solid"/>
            <a:miter lim="800000"/>
          </a:ln>
          <a:effectLst/>
        </p:spPr>
      </p:cxnSp>
      <p:sp>
        <p:nvSpPr>
          <p:cNvPr id="12" name="MH_Number_2">
            <a:hlinkClick r:id="" action="ppaction://noaction"/>
            <a:extLst>
              <a:ext uri="{FF2B5EF4-FFF2-40B4-BE49-F238E27FC236}">
                <a16:creationId xmlns:a16="http://schemas.microsoft.com/office/drawing/2014/main" id="{A7DC9DD5-D623-48F7-9CA2-C2DD4D95B394}"/>
              </a:ext>
            </a:extLst>
          </p:cNvPr>
          <p:cNvSpPr txBox="1">
            <a:spLocks noChangeArrowheads="1"/>
          </p:cNvSpPr>
          <p:nvPr>
            <p:custDataLst>
              <p:tags r:id="rId3"/>
            </p:custDataLst>
          </p:nvPr>
        </p:nvSpPr>
        <p:spPr bwMode="auto">
          <a:xfrm>
            <a:off x="4177538" y="3781869"/>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latin typeface="微软雅黑" panose="020B0503020204020204" charset="-122"/>
                <a:cs typeface="+mn-ea"/>
                <a:sym typeface="+mn-lt"/>
              </a:rPr>
              <a:t>2</a:t>
            </a:r>
          </a:p>
        </p:txBody>
      </p:sp>
      <p:cxnSp>
        <p:nvCxnSpPr>
          <p:cNvPr id="13" name="MH_Others_2">
            <a:extLst>
              <a:ext uri="{FF2B5EF4-FFF2-40B4-BE49-F238E27FC236}">
                <a16:creationId xmlns:a16="http://schemas.microsoft.com/office/drawing/2014/main" id="{79408D22-4CEB-41F9-BB33-DA9AC31EC797}"/>
              </a:ext>
            </a:extLst>
          </p:cNvPr>
          <p:cNvCxnSpPr/>
          <p:nvPr>
            <p:custDataLst>
              <p:tags r:id="rId4"/>
            </p:custDataLst>
          </p:nvPr>
        </p:nvCxnSpPr>
        <p:spPr>
          <a:xfrm rot="20700000" flipH="1">
            <a:off x="4393944" y="3936871"/>
            <a:ext cx="216024" cy="252000"/>
          </a:xfrm>
          <a:prstGeom prst="line">
            <a:avLst/>
          </a:prstGeom>
          <a:noFill/>
          <a:ln w="6350" cap="flat" cmpd="sng" algn="ctr">
            <a:solidFill>
              <a:srgbClr val="B2B2B2"/>
            </a:solidFill>
            <a:prstDash val="solid"/>
            <a:miter lim="800000"/>
          </a:ln>
          <a:effectLst/>
        </p:spPr>
      </p:cxnSp>
      <p:sp>
        <p:nvSpPr>
          <p:cNvPr id="14" name="MH_Others_9">
            <a:extLst>
              <a:ext uri="{FF2B5EF4-FFF2-40B4-BE49-F238E27FC236}">
                <a16:creationId xmlns:a16="http://schemas.microsoft.com/office/drawing/2014/main" id="{9A770AED-99DC-4FF8-9A9C-7E1411EF19B6}"/>
              </a:ext>
            </a:extLst>
          </p:cNvPr>
          <p:cNvSpPr/>
          <p:nvPr>
            <p:custDataLst>
              <p:tags r:id="rId5"/>
            </p:custDataLst>
          </p:nvPr>
        </p:nvSpPr>
        <p:spPr>
          <a:xfrm>
            <a:off x="1244124" y="3297793"/>
            <a:ext cx="1824037" cy="605290"/>
          </a:xfrm>
          <a:prstGeom prst="rect">
            <a:avLst/>
          </a:prstGeom>
          <a:solidFill>
            <a:srgbClr val="5B9BD5"/>
          </a:solidFill>
          <a:ln w="12700" cap="flat" cmpd="sng" algn="ctr">
            <a:noFill/>
            <a:prstDash val="solid"/>
            <a:miter lim="800000"/>
          </a:ln>
          <a:effectLst/>
        </p:spPr>
        <p:txBody>
          <a:bodyPr lIns="0" tIns="0" rIns="0" bIns="0" anchor="ctr"/>
          <a:lstStyle/>
          <a:p>
            <a:pPr algn="ctr">
              <a:defRPr/>
            </a:pPr>
            <a:r>
              <a:rPr lang="zh-CN" altLang="en-US" sz="2400" b="1" kern="0" dirty="0">
                <a:solidFill>
                  <a:srgbClr val="FFFFFF"/>
                </a:solidFill>
                <a:latin typeface="微软雅黑" panose="020B0503020204020204" charset="-122"/>
                <a:ea typeface="微软雅黑" panose="020B0503020204020204" charset="-122"/>
                <a:cs typeface="+mn-ea"/>
                <a:sym typeface="+mn-lt"/>
              </a:rPr>
              <a:t>主要内容</a:t>
            </a:r>
          </a:p>
        </p:txBody>
      </p:sp>
      <p:sp>
        <p:nvSpPr>
          <p:cNvPr id="15" name="MH_Others_10">
            <a:extLst>
              <a:ext uri="{FF2B5EF4-FFF2-40B4-BE49-F238E27FC236}">
                <a16:creationId xmlns:a16="http://schemas.microsoft.com/office/drawing/2014/main" id="{797B6567-E376-476E-9AEA-55046DB5531D}"/>
              </a:ext>
            </a:extLst>
          </p:cNvPr>
          <p:cNvSpPr/>
          <p:nvPr>
            <p:custDataLst>
              <p:tags r:id="rId6"/>
            </p:custDataLst>
          </p:nvPr>
        </p:nvSpPr>
        <p:spPr>
          <a:xfrm>
            <a:off x="1244124" y="3925875"/>
            <a:ext cx="1824037" cy="36000"/>
          </a:xfrm>
          <a:prstGeom prst="rect">
            <a:avLst/>
          </a:prstGeom>
          <a:solidFill>
            <a:srgbClr val="5B9BD5"/>
          </a:solidFill>
          <a:ln w="12700" cap="flat" cmpd="sng" algn="ctr">
            <a:noFill/>
            <a:prstDash val="solid"/>
            <a:miter lim="800000"/>
          </a:ln>
          <a:effectLst/>
        </p:spPr>
        <p:txBody>
          <a:bodyPr lIns="0" tIns="0" rIns="0" bIns="0" anchor="ctr"/>
          <a:lstStyle/>
          <a:p>
            <a:pPr algn="ctr">
              <a:defRPr/>
            </a:pPr>
            <a:endParaRPr lang="zh-CN" altLang="en-US" sz="2800" kern="0">
              <a:solidFill>
                <a:srgbClr val="FFFFFF"/>
              </a:solidFill>
              <a:latin typeface="等线" panose="02010600030101010101" charset="-122"/>
              <a:ea typeface="等线" panose="02010600030101010101" charset="-122"/>
              <a:cs typeface="+mn-ea"/>
              <a:sym typeface="+mn-lt"/>
            </a:endParaRPr>
          </a:p>
        </p:txBody>
      </p:sp>
      <p:sp>
        <p:nvSpPr>
          <p:cNvPr id="16" name="矩形 15">
            <a:extLst>
              <a:ext uri="{FF2B5EF4-FFF2-40B4-BE49-F238E27FC236}">
                <a16:creationId xmlns:a16="http://schemas.microsoft.com/office/drawing/2014/main" id="{7B14D53D-1DB6-4E74-A27C-067477F8C14C}"/>
              </a:ext>
            </a:extLst>
          </p:cNvPr>
          <p:cNvSpPr/>
          <p:nvPr/>
        </p:nvSpPr>
        <p:spPr>
          <a:xfrm>
            <a:off x="4843927" y="2967335"/>
            <a:ext cx="2834879" cy="461665"/>
          </a:xfrm>
          <a:prstGeom prst="rect">
            <a:avLst/>
          </a:prstGeom>
        </p:spPr>
        <p:txBody>
          <a:bodyPr wrap="none">
            <a:spAutoFit/>
          </a:bodyPr>
          <a:lstStyle/>
          <a:p>
            <a:r>
              <a:rPr lang="en-US" altLang="zh-CN" sz="2400" dirty="0">
                <a:latin typeface="微软雅黑" panose="020B0503020204020204" charset="-122"/>
                <a:ea typeface="微软雅黑" panose="020B0503020204020204" charset="-122"/>
              </a:rPr>
              <a:t>Camera ready</a:t>
            </a:r>
            <a:r>
              <a:rPr lang="zh-CN" altLang="en-US" sz="2400" dirty="0">
                <a:latin typeface="微软雅黑" panose="020B0503020204020204" charset="-122"/>
                <a:ea typeface="微软雅黑" panose="020B0503020204020204" charset="-122"/>
              </a:rPr>
              <a:t>提交</a:t>
            </a:r>
          </a:p>
        </p:txBody>
      </p:sp>
      <p:sp>
        <p:nvSpPr>
          <p:cNvPr id="17" name="矩形 16">
            <a:extLst>
              <a:ext uri="{FF2B5EF4-FFF2-40B4-BE49-F238E27FC236}">
                <a16:creationId xmlns:a16="http://schemas.microsoft.com/office/drawing/2014/main" id="{862A7050-F34F-4D43-9158-F3DDEBFCEC74}"/>
              </a:ext>
            </a:extLst>
          </p:cNvPr>
          <p:cNvSpPr/>
          <p:nvPr/>
        </p:nvSpPr>
        <p:spPr>
          <a:xfrm>
            <a:off x="4843927" y="3817100"/>
            <a:ext cx="2031325" cy="461665"/>
          </a:xfrm>
          <a:prstGeom prst="rect">
            <a:avLst/>
          </a:prstGeom>
        </p:spPr>
        <p:txBody>
          <a:bodyPr wrap="none">
            <a:spAutoFit/>
          </a:bodyPr>
          <a:lstStyle/>
          <a:p>
            <a:r>
              <a:rPr lang="zh-CN" altLang="en-US" sz="2400" dirty="0">
                <a:latin typeface="微软雅黑" panose="020B0503020204020204" charset="-122"/>
                <a:ea typeface="微软雅黑" panose="020B0503020204020204" charset="-122"/>
              </a:rPr>
              <a:t>会议注册流程</a:t>
            </a:r>
          </a:p>
        </p:txBody>
      </p:sp>
      <p:sp>
        <p:nvSpPr>
          <p:cNvPr id="27" name="标题 1">
            <a:extLst>
              <a:ext uri="{FF2B5EF4-FFF2-40B4-BE49-F238E27FC236}">
                <a16:creationId xmlns:a16="http://schemas.microsoft.com/office/drawing/2014/main" id="{9ADD8F36-3869-4E5D-AF99-BFAE765D6480}"/>
              </a:ext>
            </a:extLst>
          </p:cNvPr>
          <p:cNvSpPr txBox="1">
            <a:spLocks/>
          </p:cNvSpPr>
          <p:nvPr/>
        </p:nvSpPr>
        <p:spPr>
          <a:xfrm>
            <a:off x="801394" y="295077"/>
            <a:ext cx="1891006" cy="436946"/>
          </a:xfrm>
          <a:prstGeom prst="rect">
            <a:avLst/>
          </a:prstGeom>
        </p:spPr>
        <p:txBody>
          <a:bodyPr vert="horz" lIns="91440" tIns="45720" rIns="91440" bIns="45720" rtlCol="0" anchor="ctr">
            <a:noAutofit/>
          </a:bodyPr>
          <a:lstStyle>
            <a:lvl1pPr algn="l" defTabSz="514337" rtl="0" eaLnBrk="1" latinLnBrk="0" hangingPunct="1">
              <a:spcBef>
                <a:spcPct val="0"/>
              </a:spcBef>
              <a:buNone/>
              <a:defRPr sz="1950" b="1" kern="1200">
                <a:solidFill>
                  <a:schemeClr val="tx2"/>
                </a:solidFill>
                <a:latin typeface="+mj-lt"/>
                <a:ea typeface="+mj-ea"/>
                <a:cs typeface="+mj-cs"/>
              </a:defRPr>
            </a:lvl1pPr>
          </a:lstStyle>
          <a:p>
            <a:pPr marL="0" marR="0" lvl="0" indent="0" algn="l" defTabSz="514337"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1F497D"/>
                </a:solidFill>
                <a:effectLst/>
                <a:uLnTx/>
                <a:uFillTx/>
                <a:latin typeface="Franklin Gothic Medium"/>
                <a:ea typeface="微软雅黑" panose="020B0503020204020204" pitchFamily="34" charset="-122"/>
                <a:cs typeface="+mj-cs"/>
              </a:rPr>
              <a:t>目录</a:t>
            </a:r>
          </a:p>
        </p:txBody>
      </p:sp>
      <p:cxnSp>
        <p:nvCxnSpPr>
          <p:cNvPr id="28" name="直接连接符 27">
            <a:extLst>
              <a:ext uri="{FF2B5EF4-FFF2-40B4-BE49-F238E27FC236}">
                <a16:creationId xmlns:a16="http://schemas.microsoft.com/office/drawing/2014/main" id="{DB35C06B-2FCB-49C0-8A91-5D65F8B99516}"/>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77F9C5D-0FB5-48EA-AE21-A4AC4D588AE0}"/>
              </a:ext>
            </a:extLst>
          </p:cNvPr>
          <p:cNvSpPr/>
          <p:nvPr/>
        </p:nvSpPr>
        <p:spPr>
          <a:xfrm>
            <a:off x="1" y="342675"/>
            <a:ext cx="731520" cy="350824"/>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MH_Number_2">
            <a:hlinkClick r:id="" action="ppaction://noaction"/>
            <a:extLst>
              <a:ext uri="{FF2B5EF4-FFF2-40B4-BE49-F238E27FC236}">
                <a16:creationId xmlns:a16="http://schemas.microsoft.com/office/drawing/2014/main" id="{1D8D9B0C-58CC-8392-4C37-D134BD6AA361}"/>
              </a:ext>
            </a:extLst>
          </p:cNvPr>
          <p:cNvSpPr txBox="1">
            <a:spLocks noChangeArrowheads="1"/>
          </p:cNvSpPr>
          <p:nvPr>
            <p:custDataLst>
              <p:tags r:id="rId7"/>
            </p:custDataLst>
          </p:nvPr>
        </p:nvSpPr>
        <p:spPr bwMode="auto">
          <a:xfrm>
            <a:off x="4177538" y="4631634"/>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srgbClr val="90BA4C">
                    <a:lumMod val="75000"/>
                  </a:srgbClr>
                </a:solidFill>
                <a:latin typeface="微软雅黑" panose="020B0503020204020204" charset="-122"/>
                <a:cs typeface="+mn-ea"/>
                <a:sym typeface="+mn-lt"/>
              </a:rPr>
              <a:t>3</a:t>
            </a:r>
          </a:p>
        </p:txBody>
      </p:sp>
      <p:cxnSp>
        <p:nvCxnSpPr>
          <p:cNvPr id="3" name="MH_Others_2">
            <a:extLst>
              <a:ext uri="{FF2B5EF4-FFF2-40B4-BE49-F238E27FC236}">
                <a16:creationId xmlns:a16="http://schemas.microsoft.com/office/drawing/2014/main" id="{D4C2551D-58F7-01D5-D8B0-288BE4687F2A}"/>
              </a:ext>
            </a:extLst>
          </p:cNvPr>
          <p:cNvCxnSpPr/>
          <p:nvPr>
            <p:custDataLst>
              <p:tags r:id="rId8"/>
            </p:custDataLst>
          </p:nvPr>
        </p:nvCxnSpPr>
        <p:spPr>
          <a:xfrm rot="20700000" flipH="1">
            <a:off x="4393944" y="4786636"/>
            <a:ext cx="216024" cy="252000"/>
          </a:xfrm>
          <a:prstGeom prst="line">
            <a:avLst/>
          </a:prstGeom>
          <a:noFill/>
          <a:ln w="6350" cap="flat" cmpd="sng" algn="ctr">
            <a:solidFill>
              <a:srgbClr val="B2B2B2"/>
            </a:solidFill>
            <a:prstDash val="solid"/>
            <a:miter lim="800000"/>
          </a:ln>
          <a:effectLst/>
        </p:spPr>
      </p:cxnSp>
      <p:sp>
        <p:nvSpPr>
          <p:cNvPr id="4" name="矩形 3">
            <a:extLst>
              <a:ext uri="{FF2B5EF4-FFF2-40B4-BE49-F238E27FC236}">
                <a16:creationId xmlns:a16="http://schemas.microsoft.com/office/drawing/2014/main" id="{AF51576B-37C7-94DB-AA60-BD82097D910F}"/>
              </a:ext>
            </a:extLst>
          </p:cNvPr>
          <p:cNvSpPr/>
          <p:nvPr/>
        </p:nvSpPr>
        <p:spPr>
          <a:xfrm>
            <a:off x="4843927" y="4666865"/>
            <a:ext cx="800219" cy="461665"/>
          </a:xfrm>
          <a:prstGeom prst="rect">
            <a:avLst/>
          </a:prstGeom>
        </p:spPr>
        <p:txBody>
          <a:bodyPr wrap="none">
            <a:spAutoFit/>
          </a:bodyPr>
          <a:lstStyle/>
          <a:p>
            <a:r>
              <a:rPr lang="zh-CN" altLang="en-US" sz="2400" b="1" dirty="0">
                <a:solidFill>
                  <a:srgbClr val="90BA4C">
                    <a:lumMod val="75000"/>
                  </a:srgbClr>
                </a:solidFill>
                <a:latin typeface="微软雅黑" panose="020B0503020204020204" charset="-122"/>
                <a:ea typeface="微软雅黑" panose="020B0503020204020204" charset="-122"/>
              </a:rPr>
              <a:t>其他</a:t>
            </a:r>
          </a:p>
        </p:txBody>
      </p:sp>
    </p:spTree>
    <p:extLst>
      <p:ext uri="{BB962C8B-B14F-4D97-AF65-F5344CB8AC3E}">
        <p14:creationId xmlns:p14="http://schemas.microsoft.com/office/powerpoint/2010/main" val="2732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21497" y="276830"/>
            <a:ext cx="4727182" cy="52322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其他</a:t>
            </a:r>
          </a:p>
        </p:txBody>
      </p:sp>
      <p:grpSp>
        <p:nvGrpSpPr>
          <p:cNvPr id="31" name="组合 30"/>
          <p:cNvGrpSpPr/>
          <p:nvPr/>
        </p:nvGrpSpPr>
        <p:grpSpPr>
          <a:xfrm>
            <a:off x="5444104"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BC4E51-F2EE-D5B5-AF7A-A556BB529198}"/>
              </a:ext>
            </a:extLst>
          </p:cNvPr>
          <p:cNvSpPr txBox="1"/>
          <p:nvPr/>
        </p:nvSpPr>
        <p:spPr>
          <a:xfrm>
            <a:off x="554803" y="1422270"/>
            <a:ext cx="10407723" cy="382527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2400" dirty="0">
                <a:solidFill>
                  <a:srgbClr val="0078D2"/>
                </a:solidFill>
                <a:latin typeface="微软雅黑" panose="020B0503020204020204" charset="-122"/>
                <a:ea typeface="微软雅黑" panose="020B0503020204020204" charset="-122"/>
              </a:rPr>
              <a:t>OPEN ACESS</a:t>
            </a:r>
            <a:r>
              <a:rPr lang="zh-CN" altLang="en-US" sz="2400" dirty="0">
                <a:solidFill>
                  <a:srgbClr val="0078D2"/>
                </a:solidFill>
                <a:latin typeface="微软雅黑" panose="020B0503020204020204" charset="-122"/>
                <a:ea typeface="微软雅黑" panose="020B0503020204020204" charset="-122"/>
              </a:rPr>
              <a:t>和</a:t>
            </a:r>
            <a:r>
              <a:rPr lang="en-US" altLang="zh-CN" sz="2400" dirty="0">
                <a:solidFill>
                  <a:srgbClr val="0078D2"/>
                </a:solidFill>
                <a:latin typeface="微软雅黑" panose="020B0503020204020204" charset="-122"/>
                <a:ea typeface="微软雅黑" panose="020B0503020204020204" charset="-122"/>
              </a:rPr>
              <a:t>NAN OPEN ACESS</a:t>
            </a:r>
          </a:p>
          <a:p>
            <a:pPr marL="742950" lvl="1" indent="-285750">
              <a:lnSpc>
                <a:spcPct val="150000"/>
              </a:lnSpc>
              <a:buFont typeface="Wingdings" panose="05000000000000000000" pitchFamily="2" charset="2"/>
              <a:buChar char="p"/>
            </a:pPr>
            <a:r>
              <a:rPr lang="en-US" altLang="zh-CN" sz="2000" dirty="0"/>
              <a:t>OPEN ACCESS</a:t>
            </a:r>
            <a:r>
              <a:rPr lang="zh-CN" altLang="en-US" sz="2000" dirty="0"/>
              <a:t>和</a:t>
            </a:r>
            <a:r>
              <a:rPr lang="en-US" altLang="zh-CN" sz="2000" dirty="0"/>
              <a:t>NON OPEN ACCESS</a:t>
            </a:r>
            <a:r>
              <a:rPr lang="zh-CN" altLang="en-US" sz="2000" dirty="0"/>
              <a:t>是指学术期刊的两种出版模式。</a:t>
            </a:r>
            <a:endParaRPr lang="en-US" altLang="zh-CN" sz="2000" dirty="0"/>
          </a:p>
          <a:p>
            <a:pPr marL="742950" lvl="1" indent="-285750">
              <a:lnSpc>
                <a:spcPct val="150000"/>
              </a:lnSpc>
              <a:buFont typeface="Wingdings" panose="05000000000000000000" pitchFamily="2" charset="2"/>
              <a:buChar char="p"/>
            </a:pPr>
            <a:r>
              <a:rPr lang="en-US" altLang="zh-CN" sz="2000" dirty="0"/>
              <a:t>OPEN ACCESS</a:t>
            </a:r>
            <a:r>
              <a:rPr lang="zh-CN" altLang="en-US" sz="2000" dirty="0"/>
              <a:t>是指经过同行评审的学术文章可以免费在线访问，不需要读者支付订阅费或购买费。</a:t>
            </a:r>
            <a:r>
              <a:rPr lang="en-US" altLang="zh-CN" sz="2000" dirty="0"/>
              <a:t>OPEN ACCESS</a:t>
            </a:r>
            <a:r>
              <a:rPr lang="zh-CN" altLang="en-US" sz="2000" dirty="0"/>
              <a:t>有利于促进学术交流和知识传播，但也可能增加作者的发表成本，如审稿费或版面费等；</a:t>
            </a:r>
            <a:endParaRPr lang="en-US" altLang="zh-CN" sz="2000" dirty="0"/>
          </a:p>
          <a:p>
            <a:pPr marL="742950" lvl="1" indent="-285750">
              <a:lnSpc>
                <a:spcPct val="150000"/>
              </a:lnSpc>
              <a:buFont typeface="Wingdings" panose="05000000000000000000" pitchFamily="2" charset="2"/>
              <a:buChar char="p"/>
            </a:pPr>
            <a:r>
              <a:rPr lang="en-US" altLang="zh-CN" sz="2000" dirty="0"/>
              <a:t>NON OPEN ACCESS</a:t>
            </a:r>
            <a:r>
              <a:rPr lang="zh-CN" altLang="en-US" sz="2000" dirty="0"/>
              <a:t>是指经过同行评审的学术文章只能通过购买出版物或支付订阅费而获取资源信息。</a:t>
            </a:r>
            <a:r>
              <a:rPr lang="en-US" altLang="zh-CN" sz="2000" dirty="0"/>
              <a:t> NON OPEN ACCESS</a:t>
            </a:r>
            <a:r>
              <a:rPr lang="zh-CN" altLang="en-US" sz="2000" dirty="0"/>
              <a:t>可以保证期刊的收入来源和质量控制，但也可能限制读者的获取渠道和范围。</a:t>
            </a:r>
            <a:endParaRPr lang="en-US" altLang="zh-CN" sz="2000" dirty="0"/>
          </a:p>
        </p:txBody>
      </p:sp>
    </p:spTree>
    <p:extLst>
      <p:ext uri="{BB962C8B-B14F-4D97-AF65-F5344CB8AC3E}">
        <p14:creationId xmlns:p14="http://schemas.microsoft.com/office/powerpoint/2010/main" val="181502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Number_1">
            <a:hlinkClick r:id="" action="ppaction://noaction"/>
            <a:extLst>
              <a:ext uri="{FF2B5EF4-FFF2-40B4-BE49-F238E27FC236}">
                <a16:creationId xmlns:a16="http://schemas.microsoft.com/office/drawing/2014/main" id="{35340DC2-BAF7-4838-8774-9A5A84C2DFFF}"/>
              </a:ext>
            </a:extLst>
          </p:cNvPr>
          <p:cNvSpPr txBox="1">
            <a:spLocks noChangeArrowheads="1"/>
          </p:cNvSpPr>
          <p:nvPr>
            <p:custDataLst>
              <p:tags r:id="rId1"/>
            </p:custDataLst>
          </p:nvPr>
        </p:nvSpPr>
        <p:spPr bwMode="auto">
          <a:xfrm>
            <a:off x="4177538" y="2978120"/>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srgbClr val="90BA4C">
                    <a:lumMod val="75000"/>
                  </a:srgbClr>
                </a:solidFill>
                <a:latin typeface="微软雅黑" panose="020B0503020204020204" charset="-122"/>
                <a:cs typeface="+mn-ea"/>
                <a:sym typeface="+mn-lt"/>
              </a:rPr>
              <a:t>1</a:t>
            </a:r>
          </a:p>
        </p:txBody>
      </p:sp>
      <p:cxnSp>
        <p:nvCxnSpPr>
          <p:cNvPr id="11" name="MH_Others_1">
            <a:extLst>
              <a:ext uri="{FF2B5EF4-FFF2-40B4-BE49-F238E27FC236}">
                <a16:creationId xmlns:a16="http://schemas.microsoft.com/office/drawing/2014/main" id="{B8316CF1-5EB2-4C9F-8089-C4FCF2BD06EC}"/>
              </a:ext>
            </a:extLst>
          </p:cNvPr>
          <p:cNvCxnSpPr/>
          <p:nvPr>
            <p:custDataLst>
              <p:tags r:id="rId2"/>
            </p:custDataLst>
          </p:nvPr>
        </p:nvCxnSpPr>
        <p:spPr>
          <a:xfrm rot="20700000" flipH="1">
            <a:off x="4393944" y="3133122"/>
            <a:ext cx="216024" cy="252000"/>
          </a:xfrm>
          <a:prstGeom prst="line">
            <a:avLst/>
          </a:prstGeom>
          <a:noFill/>
          <a:ln w="6350" cap="flat" cmpd="sng" algn="ctr">
            <a:solidFill>
              <a:srgbClr val="B2B2B2"/>
            </a:solidFill>
            <a:prstDash val="solid"/>
            <a:miter lim="800000"/>
          </a:ln>
          <a:effectLst/>
        </p:spPr>
      </p:cxnSp>
      <p:sp>
        <p:nvSpPr>
          <p:cNvPr id="12" name="MH_Number_2">
            <a:hlinkClick r:id="" action="ppaction://noaction"/>
            <a:extLst>
              <a:ext uri="{FF2B5EF4-FFF2-40B4-BE49-F238E27FC236}">
                <a16:creationId xmlns:a16="http://schemas.microsoft.com/office/drawing/2014/main" id="{A7DC9DD5-D623-48F7-9CA2-C2DD4D95B394}"/>
              </a:ext>
            </a:extLst>
          </p:cNvPr>
          <p:cNvSpPr txBox="1">
            <a:spLocks noChangeArrowheads="1"/>
          </p:cNvSpPr>
          <p:nvPr>
            <p:custDataLst>
              <p:tags r:id="rId3"/>
            </p:custDataLst>
          </p:nvPr>
        </p:nvSpPr>
        <p:spPr bwMode="auto">
          <a:xfrm>
            <a:off x="4177538" y="3781869"/>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prstClr val="black"/>
                </a:solidFill>
                <a:latin typeface="微软雅黑" panose="020B0503020204020204" charset="-122"/>
                <a:cs typeface="+mn-ea"/>
                <a:sym typeface="+mn-lt"/>
              </a:rPr>
              <a:t>2</a:t>
            </a:r>
          </a:p>
        </p:txBody>
      </p:sp>
      <p:cxnSp>
        <p:nvCxnSpPr>
          <p:cNvPr id="13" name="MH_Others_2">
            <a:extLst>
              <a:ext uri="{FF2B5EF4-FFF2-40B4-BE49-F238E27FC236}">
                <a16:creationId xmlns:a16="http://schemas.microsoft.com/office/drawing/2014/main" id="{79408D22-4CEB-41F9-BB33-DA9AC31EC797}"/>
              </a:ext>
            </a:extLst>
          </p:cNvPr>
          <p:cNvCxnSpPr/>
          <p:nvPr>
            <p:custDataLst>
              <p:tags r:id="rId4"/>
            </p:custDataLst>
          </p:nvPr>
        </p:nvCxnSpPr>
        <p:spPr>
          <a:xfrm rot="20700000" flipH="1">
            <a:off x="4393944" y="3936871"/>
            <a:ext cx="216024" cy="252000"/>
          </a:xfrm>
          <a:prstGeom prst="line">
            <a:avLst/>
          </a:prstGeom>
          <a:noFill/>
          <a:ln w="6350" cap="flat" cmpd="sng" algn="ctr">
            <a:solidFill>
              <a:srgbClr val="B2B2B2"/>
            </a:solidFill>
            <a:prstDash val="solid"/>
            <a:miter lim="800000"/>
          </a:ln>
          <a:effectLst/>
        </p:spPr>
      </p:cxnSp>
      <p:sp>
        <p:nvSpPr>
          <p:cNvPr id="14" name="MH_Others_9">
            <a:extLst>
              <a:ext uri="{FF2B5EF4-FFF2-40B4-BE49-F238E27FC236}">
                <a16:creationId xmlns:a16="http://schemas.microsoft.com/office/drawing/2014/main" id="{9A770AED-99DC-4FF8-9A9C-7E1411EF19B6}"/>
              </a:ext>
            </a:extLst>
          </p:cNvPr>
          <p:cNvSpPr/>
          <p:nvPr>
            <p:custDataLst>
              <p:tags r:id="rId5"/>
            </p:custDataLst>
          </p:nvPr>
        </p:nvSpPr>
        <p:spPr>
          <a:xfrm>
            <a:off x="1244124" y="3297793"/>
            <a:ext cx="1824037" cy="605290"/>
          </a:xfrm>
          <a:prstGeom prst="rect">
            <a:avLst/>
          </a:prstGeom>
          <a:solidFill>
            <a:srgbClr val="5B9BD5"/>
          </a:solidFill>
          <a:ln w="12700" cap="flat" cmpd="sng" algn="ctr">
            <a:noFill/>
            <a:prstDash val="solid"/>
            <a:miter lim="800000"/>
          </a:ln>
          <a:effectLst/>
        </p:spPr>
        <p:txBody>
          <a:bodyPr lIns="0" tIns="0" rIns="0" bIns="0" anchor="ctr"/>
          <a:lstStyle/>
          <a:p>
            <a:pPr algn="ctr">
              <a:defRPr/>
            </a:pPr>
            <a:r>
              <a:rPr lang="zh-CN" altLang="en-US" sz="2400" b="1" kern="0" dirty="0">
                <a:solidFill>
                  <a:srgbClr val="FFFFFF"/>
                </a:solidFill>
                <a:latin typeface="微软雅黑" panose="020B0503020204020204" charset="-122"/>
                <a:ea typeface="微软雅黑" panose="020B0503020204020204" charset="-122"/>
                <a:cs typeface="+mn-ea"/>
                <a:sym typeface="+mn-lt"/>
              </a:rPr>
              <a:t>主要内容</a:t>
            </a:r>
          </a:p>
        </p:txBody>
      </p:sp>
      <p:sp>
        <p:nvSpPr>
          <p:cNvPr id="15" name="MH_Others_10">
            <a:extLst>
              <a:ext uri="{FF2B5EF4-FFF2-40B4-BE49-F238E27FC236}">
                <a16:creationId xmlns:a16="http://schemas.microsoft.com/office/drawing/2014/main" id="{797B6567-E376-476E-9AEA-55046DB5531D}"/>
              </a:ext>
            </a:extLst>
          </p:cNvPr>
          <p:cNvSpPr/>
          <p:nvPr>
            <p:custDataLst>
              <p:tags r:id="rId6"/>
            </p:custDataLst>
          </p:nvPr>
        </p:nvSpPr>
        <p:spPr>
          <a:xfrm>
            <a:off x="1244124" y="3925875"/>
            <a:ext cx="1824037" cy="36000"/>
          </a:xfrm>
          <a:prstGeom prst="rect">
            <a:avLst/>
          </a:prstGeom>
          <a:solidFill>
            <a:srgbClr val="5B9BD5"/>
          </a:solidFill>
          <a:ln w="12700" cap="flat" cmpd="sng" algn="ctr">
            <a:noFill/>
            <a:prstDash val="solid"/>
            <a:miter lim="800000"/>
          </a:ln>
          <a:effectLst/>
        </p:spPr>
        <p:txBody>
          <a:bodyPr lIns="0" tIns="0" rIns="0" bIns="0" anchor="ctr"/>
          <a:lstStyle/>
          <a:p>
            <a:pPr algn="ctr">
              <a:defRPr/>
            </a:pPr>
            <a:endParaRPr lang="zh-CN" altLang="en-US" sz="2800" kern="0">
              <a:solidFill>
                <a:srgbClr val="FFFFFF"/>
              </a:solidFill>
              <a:latin typeface="等线" panose="02010600030101010101" charset="-122"/>
              <a:ea typeface="等线" panose="02010600030101010101" charset="-122"/>
              <a:cs typeface="+mn-ea"/>
              <a:sym typeface="+mn-lt"/>
            </a:endParaRPr>
          </a:p>
        </p:txBody>
      </p:sp>
      <p:sp>
        <p:nvSpPr>
          <p:cNvPr id="16" name="矩形 15">
            <a:extLst>
              <a:ext uri="{FF2B5EF4-FFF2-40B4-BE49-F238E27FC236}">
                <a16:creationId xmlns:a16="http://schemas.microsoft.com/office/drawing/2014/main" id="{7B14D53D-1DB6-4E74-A27C-067477F8C14C}"/>
              </a:ext>
            </a:extLst>
          </p:cNvPr>
          <p:cNvSpPr/>
          <p:nvPr/>
        </p:nvSpPr>
        <p:spPr>
          <a:xfrm>
            <a:off x="4843927" y="2967335"/>
            <a:ext cx="2933945" cy="461665"/>
          </a:xfrm>
          <a:prstGeom prst="rect">
            <a:avLst/>
          </a:prstGeom>
        </p:spPr>
        <p:txBody>
          <a:bodyPr wrap="none">
            <a:spAutoFit/>
          </a:bodyPr>
          <a:lstStyle/>
          <a:p>
            <a:r>
              <a:rPr lang="en-US" altLang="zh-CN" sz="2400" b="1" dirty="0">
                <a:solidFill>
                  <a:srgbClr val="90BA4C">
                    <a:lumMod val="75000"/>
                  </a:srgbClr>
                </a:solidFill>
                <a:latin typeface="微软雅黑" panose="020B0503020204020204" charset="-122"/>
                <a:ea typeface="微软雅黑" panose="020B0503020204020204" charset="-122"/>
              </a:rPr>
              <a:t>Camera ready</a:t>
            </a:r>
            <a:r>
              <a:rPr lang="zh-CN" altLang="en-US" sz="2400" b="1" dirty="0">
                <a:solidFill>
                  <a:srgbClr val="90BA4C">
                    <a:lumMod val="75000"/>
                  </a:srgbClr>
                </a:solidFill>
                <a:latin typeface="微软雅黑" panose="020B0503020204020204" charset="-122"/>
                <a:ea typeface="微软雅黑" panose="020B0503020204020204" charset="-122"/>
              </a:rPr>
              <a:t>提交</a:t>
            </a:r>
          </a:p>
        </p:txBody>
      </p:sp>
      <p:sp>
        <p:nvSpPr>
          <p:cNvPr id="17" name="矩形 16">
            <a:extLst>
              <a:ext uri="{FF2B5EF4-FFF2-40B4-BE49-F238E27FC236}">
                <a16:creationId xmlns:a16="http://schemas.microsoft.com/office/drawing/2014/main" id="{862A7050-F34F-4D43-9158-F3DDEBFCEC74}"/>
              </a:ext>
            </a:extLst>
          </p:cNvPr>
          <p:cNvSpPr/>
          <p:nvPr/>
        </p:nvSpPr>
        <p:spPr>
          <a:xfrm>
            <a:off x="4843927" y="3817100"/>
            <a:ext cx="2031325" cy="461665"/>
          </a:xfrm>
          <a:prstGeom prst="rect">
            <a:avLst/>
          </a:prstGeom>
        </p:spPr>
        <p:txBody>
          <a:bodyPr wrap="none">
            <a:spAutoFit/>
          </a:bodyPr>
          <a:lstStyle/>
          <a:p>
            <a:r>
              <a:rPr lang="zh-CN" altLang="en-US" sz="2400" b="1" dirty="0">
                <a:solidFill>
                  <a:prstClr val="black"/>
                </a:solidFill>
                <a:latin typeface="等线" panose="02010600030101010101" charset="-122"/>
                <a:ea typeface="等线" panose="02010600030101010101" charset="-122"/>
              </a:rPr>
              <a:t>会议注册流程</a:t>
            </a:r>
          </a:p>
        </p:txBody>
      </p:sp>
      <p:sp>
        <p:nvSpPr>
          <p:cNvPr id="27" name="标题 1">
            <a:extLst>
              <a:ext uri="{FF2B5EF4-FFF2-40B4-BE49-F238E27FC236}">
                <a16:creationId xmlns:a16="http://schemas.microsoft.com/office/drawing/2014/main" id="{9ADD8F36-3869-4E5D-AF99-BFAE765D6480}"/>
              </a:ext>
            </a:extLst>
          </p:cNvPr>
          <p:cNvSpPr txBox="1">
            <a:spLocks/>
          </p:cNvSpPr>
          <p:nvPr/>
        </p:nvSpPr>
        <p:spPr>
          <a:xfrm>
            <a:off x="801394" y="295077"/>
            <a:ext cx="1891006" cy="436946"/>
          </a:xfrm>
          <a:prstGeom prst="rect">
            <a:avLst/>
          </a:prstGeom>
        </p:spPr>
        <p:txBody>
          <a:bodyPr vert="horz" lIns="91440" tIns="45720" rIns="91440" bIns="45720" rtlCol="0" anchor="ctr">
            <a:noAutofit/>
          </a:bodyPr>
          <a:lstStyle>
            <a:lvl1pPr algn="l" defTabSz="514337" rtl="0" eaLnBrk="1" latinLnBrk="0" hangingPunct="1">
              <a:spcBef>
                <a:spcPct val="0"/>
              </a:spcBef>
              <a:buNone/>
              <a:defRPr sz="1950" b="1" kern="1200">
                <a:solidFill>
                  <a:schemeClr val="tx2"/>
                </a:solidFill>
                <a:latin typeface="+mj-lt"/>
                <a:ea typeface="+mj-ea"/>
                <a:cs typeface="+mj-cs"/>
              </a:defRPr>
            </a:lvl1pPr>
          </a:lstStyle>
          <a:p>
            <a:pPr marL="0" marR="0" lvl="0" indent="0" algn="l" defTabSz="514337"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1F497D"/>
                </a:solidFill>
                <a:effectLst/>
                <a:uLnTx/>
                <a:uFillTx/>
                <a:latin typeface="Franklin Gothic Medium"/>
                <a:ea typeface="微软雅黑" panose="020B0503020204020204" pitchFamily="34" charset="-122"/>
                <a:cs typeface="+mj-cs"/>
              </a:rPr>
              <a:t>目录</a:t>
            </a:r>
          </a:p>
        </p:txBody>
      </p:sp>
      <p:cxnSp>
        <p:nvCxnSpPr>
          <p:cNvPr id="28" name="直接连接符 27">
            <a:extLst>
              <a:ext uri="{FF2B5EF4-FFF2-40B4-BE49-F238E27FC236}">
                <a16:creationId xmlns:a16="http://schemas.microsoft.com/office/drawing/2014/main" id="{DB35C06B-2FCB-49C0-8A91-5D65F8B99516}"/>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77F9C5D-0FB5-48EA-AE21-A4AC4D588AE0}"/>
              </a:ext>
            </a:extLst>
          </p:cNvPr>
          <p:cNvSpPr/>
          <p:nvPr/>
        </p:nvSpPr>
        <p:spPr>
          <a:xfrm>
            <a:off x="1" y="342675"/>
            <a:ext cx="731520" cy="350824"/>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MH_Number_2">
            <a:hlinkClick r:id="" action="ppaction://noaction"/>
            <a:extLst>
              <a:ext uri="{FF2B5EF4-FFF2-40B4-BE49-F238E27FC236}">
                <a16:creationId xmlns:a16="http://schemas.microsoft.com/office/drawing/2014/main" id="{8C6A6EBF-6617-5091-1ADB-4895F1DF9861}"/>
              </a:ext>
            </a:extLst>
          </p:cNvPr>
          <p:cNvSpPr txBox="1">
            <a:spLocks noChangeArrowheads="1"/>
          </p:cNvSpPr>
          <p:nvPr>
            <p:custDataLst>
              <p:tags r:id="rId7"/>
            </p:custDataLst>
          </p:nvPr>
        </p:nvSpPr>
        <p:spPr bwMode="auto">
          <a:xfrm>
            <a:off x="4177538" y="4631634"/>
            <a:ext cx="271671" cy="4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marL="342900" indent="-342900">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marL="0" indent="0" algn="ctr">
              <a:buClr>
                <a:srgbClr val="515151"/>
              </a:buClr>
              <a:buSzPct val="80000"/>
            </a:pPr>
            <a:r>
              <a:rPr lang="en-US" altLang="zh-CN" sz="2400" dirty="0">
                <a:solidFill>
                  <a:prstClr val="black"/>
                </a:solidFill>
                <a:latin typeface="微软雅黑" panose="020B0503020204020204" charset="-122"/>
                <a:cs typeface="+mn-ea"/>
                <a:sym typeface="+mn-lt"/>
              </a:rPr>
              <a:t>3</a:t>
            </a:r>
          </a:p>
        </p:txBody>
      </p:sp>
      <p:cxnSp>
        <p:nvCxnSpPr>
          <p:cNvPr id="3" name="MH_Others_2">
            <a:extLst>
              <a:ext uri="{FF2B5EF4-FFF2-40B4-BE49-F238E27FC236}">
                <a16:creationId xmlns:a16="http://schemas.microsoft.com/office/drawing/2014/main" id="{86D5333D-C998-AC8C-370C-6A442A7FD8F2}"/>
              </a:ext>
            </a:extLst>
          </p:cNvPr>
          <p:cNvCxnSpPr/>
          <p:nvPr>
            <p:custDataLst>
              <p:tags r:id="rId8"/>
            </p:custDataLst>
          </p:nvPr>
        </p:nvCxnSpPr>
        <p:spPr>
          <a:xfrm rot="20700000" flipH="1">
            <a:off x="4393944" y="4786636"/>
            <a:ext cx="216024" cy="252000"/>
          </a:xfrm>
          <a:prstGeom prst="line">
            <a:avLst/>
          </a:prstGeom>
          <a:noFill/>
          <a:ln w="6350" cap="flat" cmpd="sng" algn="ctr">
            <a:solidFill>
              <a:srgbClr val="B2B2B2"/>
            </a:solidFill>
            <a:prstDash val="solid"/>
            <a:miter lim="800000"/>
          </a:ln>
          <a:effectLst/>
        </p:spPr>
      </p:cxnSp>
      <p:sp>
        <p:nvSpPr>
          <p:cNvPr id="4" name="矩形 3">
            <a:extLst>
              <a:ext uri="{FF2B5EF4-FFF2-40B4-BE49-F238E27FC236}">
                <a16:creationId xmlns:a16="http://schemas.microsoft.com/office/drawing/2014/main" id="{7A1468BF-D920-5C46-82EF-9715CA471659}"/>
              </a:ext>
            </a:extLst>
          </p:cNvPr>
          <p:cNvSpPr/>
          <p:nvPr/>
        </p:nvSpPr>
        <p:spPr>
          <a:xfrm>
            <a:off x="4843927" y="4666865"/>
            <a:ext cx="800219" cy="461665"/>
          </a:xfrm>
          <a:prstGeom prst="rect">
            <a:avLst/>
          </a:prstGeom>
        </p:spPr>
        <p:txBody>
          <a:bodyPr wrap="none">
            <a:spAutoFit/>
          </a:bodyPr>
          <a:lstStyle/>
          <a:p>
            <a:r>
              <a:rPr lang="zh-CN" altLang="en-US" sz="2400" b="1" dirty="0">
                <a:solidFill>
                  <a:prstClr val="black"/>
                </a:solidFill>
                <a:latin typeface="等线" panose="02010600030101010101" charset="-122"/>
                <a:ea typeface="等线" panose="02010600030101010101" charset="-122"/>
              </a:rPr>
              <a:t>其他</a:t>
            </a:r>
          </a:p>
        </p:txBody>
      </p:sp>
    </p:spTree>
    <p:extLst>
      <p:ext uri="{BB962C8B-B14F-4D97-AF65-F5344CB8AC3E}">
        <p14:creationId xmlns:p14="http://schemas.microsoft.com/office/powerpoint/2010/main" val="662020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21497" y="276830"/>
            <a:ext cx="4727182" cy="52322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其他</a:t>
            </a:r>
          </a:p>
        </p:txBody>
      </p:sp>
      <p:grpSp>
        <p:nvGrpSpPr>
          <p:cNvPr id="31" name="组合 30"/>
          <p:cNvGrpSpPr/>
          <p:nvPr/>
        </p:nvGrpSpPr>
        <p:grpSpPr>
          <a:xfrm>
            <a:off x="5444104"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BC4E51-F2EE-D5B5-AF7A-A556BB529198}"/>
              </a:ext>
            </a:extLst>
          </p:cNvPr>
          <p:cNvSpPr txBox="1"/>
          <p:nvPr/>
        </p:nvSpPr>
        <p:spPr>
          <a:xfrm>
            <a:off x="554803" y="1422270"/>
            <a:ext cx="10407723" cy="437927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2400" dirty="0">
                <a:solidFill>
                  <a:srgbClr val="0078D2"/>
                </a:solidFill>
                <a:latin typeface="微软雅黑" panose="020B0503020204020204" charset="-122"/>
                <a:ea typeface="微软雅黑" panose="020B0503020204020204" charset="-122"/>
              </a:rPr>
              <a:t>Cover Letter</a:t>
            </a:r>
            <a:r>
              <a:rPr lang="zh-CN" altLang="en-US" sz="2400" dirty="0">
                <a:solidFill>
                  <a:srgbClr val="0078D2"/>
                </a:solidFill>
                <a:latin typeface="微软雅黑" panose="020B0503020204020204" charset="-122"/>
                <a:ea typeface="微软雅黑" panose="020B0503020204020204" charset="-122"/>
              </a:rPr>
              <a:t>怎么写？</a:t>
            </a:r>
            <a:endParaRPr lang="en-US" altLang="zh-CN" sz="2400" dirty="0">
              <a:solidFill>
                <a:srgbClr val="0078D2"/>
              </a:solidFill>
              <a:latin typeface="微软雅黑" panose="020B0503020204020204" charset="-122"/>
              <a:ea typeface="微软雅黑" panose="020B0503020204020204" charset="-122"/>
            </a:endParaRPr>
          </a:p>
          <a:p>
            <a:pPr marL="742950" lvl="1" indent="-285750">
              <a:lnSpc>
                <a:spcPct val="150000"/>
              </a:lnSpc>
              <a:buFont typeface="Wingdings" panose="05000000000000000000" pitchFamily="2" charset="2"/>
              <a:buChar char="p"/>
            </a:pPr>
            <a:r>
              <a:rPr lang="zh-CN" altLang="en-US" sz="2000" dirty="0"/>
              <a:t>开头：写明日期、称呼、自我介绍、投稿的期刊；</a:t>
            </a:r>
            <a:endParaRPr lang="en-US" altLang="zh-CN" sz="2000" dirty="0"/>
          </a:p>
          <a:p>
            <a:pPr marL="742950" lvl="1" indent="-285750">
              <a:lnSpc>
                <a:spcPct val="150000"/>
              </a:lnSpc>
              <a:buFont typeface="Wingdings" panose="05000000000000000000" pitchFamily="2" charset="2"/>
              <a:buChar char="p"/>
            </a:pPr>
            <a:r>
              <a:rPr lang="zh-CN" altLang="en-US" sz="2000" dirty="0"/>
              <a:t>主体：分段阐述自己论文的做法和创新之处；</a:t>
            </a:r>
            <a:endParaRPr lang="en-US" altLang="zh-CN" sz="2000" dirty="0"/>
          </a:p>
          <a:p>
            <a:pPr marL="742950" lvl="1" indent="-285750">
              <a:lnSpc>
                <a:spcPct val="150000"/>
              </a:lnSpc>
              <a:buFont typeface="Wingdings" panose="05000000000000000000" pitchFamily="2" charset="2"/>
              <a:buChar char="p"/>
            </a:pPr>
            <a:r>
              <a:rPr lang="zh-CN" altLang="en-US" sz="2000" dirty="0"/>
              <a:t>结尾：总结论文的贡献，表达对审稿的期待和感谢，礼貌地结束信件，并附上签名；</a:t>
            </a:r>
            <a:endParaRPr lang="en-US" altLang="zh-CN" sz="2000" dirty="0"/>
          </a:p>
          <a:p>
            <a:pPr marL="742950" lvl="1" indent="-285750">
              <a:lnSpc>
                <a:spcPct val="150000"/>
              </a:lnSpc>
              <a:buFont typeface="Wingdings" panose="05000000000000000000" pitchFamily="2" charset="2"/>
              <a:buChar char="p"/>
            </a:pPr>
            <a:endParaRPr lang="en-US" altLang="zh-CN" sz="2000" dirty="0"/>
          </a:p>
          <a:p>
            <a:pPr marL="285750" indent="-285750">
              <a:lnSpc>
                <a:spcPct val="150000"/>
              </a:lnSpc>
              <a:buFont typeface="Wingdings" panose="05000000000000000000" pitchFamily="2" charset="2"/>
              <a:buChar char="p"/>
            </a:pPr>
            <a:r>
              <a:rPr lang="en-US" altLang="zh-CN" sz="2400" dirty="0">
                <a:solidFill>
                  <a:srgbClr val="0078D2"/>
                </a:solidFill>
                <a:latin typeface="微软雅黑" panose="020B0503020204020204" charset="-122"/>
                <a:ea typeface="微软雅黑" panose="020B0503020204020204" charset="-122"/>
              </a:rPr>
              <a:t>Cover Letter</a:t>
            </a:r>
            <a:r>
              <a:rPr lang="zh-CN" altLang="en-US" sz="2400" dirty="0">
                <a:solidFill>
                  <a:srgbClr val="0078D2"/>
                </a:solidFill>
                <a:latin typeface="微软雅黑" panose="020B0503020204020204" charset="-122"/>
                <a:ea typeface="微软雅黑" panose="020B0503020204020204" charset="-122"/>
              </a:rPr>
              <a:t>需要注意以下几点：</a:t>
            </a:r>
            <a:endParaRPr lang="zh-CN" altLang="en-US" sz="2000" dirty="0">
              <a:solidFill>
                <a:srgbClr val="0078D2"/>
              </a:solidFill>
            </a:endParaRPr>
          </a:p>
          <a:p>
            <a:pPr marL="742950" lvl="1" indent="-285750">
              <a:lnSpc>
                <a:spcPct val="150000"/>
              </a:lnSpc>
              <a:buFont typeface="Wingdings" panose="05000000000000000000" pitchFamily="2" charset="2"/>
              <a:buChar char="p"/>
            </a:pPr>
            <a:r>
              <a:rPr lang="zh-CN" altLang="en-US" sz="2000" dirty="0"/>
              <a:t>语言要正式、清晰、简洁，避免使用缩写或俚语；</a:t>
            </a:r>
          </a:p>
          <a:p>
            <a:pPr marL="742950" lvl="1" indent="-285750">
              <a:lnSpc>
                <a:spcPct val="150000"/>
              </a:lnSpc>
              <a:buFont typeface="Wingdings" panose="05000000000000000000" pitchFamily="2" charset="2"/>
              <a:buChar char="p"/>
            </a:pPr>
            <a:r>
              <a:rPr lang="zh-CN" altLang="en-US" sz="2000" dirty="0"/>
              <a:t>格式要规范、整齐、一致，按照标准的模板排版；</a:t>
            </a:r>
          </a:p>
          <a:p>
            <a:pPr marL="742950" lvl="1" indent="-285750">
              <a:lnSpc>
                <a:spcPct val="150000"/>
              </a:lnSpc>
              <a:buFont typeface="Wingdings" panose="05000000000000000000" pitchFamily="2" charset="2"/>
              <a:buChar char="p"/>
            </a:pPr>
            <a:r>
              <a:rPr lang="zh-CN" altLang="en-US" sz="2000" dirty="0"/>
              <a:t>内容要针对性强、有逻辑性、有说服力。</a:t>
            </a:r>
            <a:endParaRPr lang="en-US" altLang="zh-CN" sz="2000" dirty="0"/>
          </a:p>
        </p:txBody>
      </p:sp>
    </p:spTree>
    <p:extLst>
      <p:ext uri="{BB962C8B-B14F-4D97-AF65-F5344CB8AC3E}">
        <p14:creationId xmlns:p14="http://schemas.microsoft.com/office/powerpoint/2010/main" val="25947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483083" y="1814145"/>
            <a:ext cx="2356376" cy="1176813"/>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90884" y="3640132"/>
            <a:ext cx="1885625" cy="707886"/>
          </a:xfrm>
          <a:prstGeom prst="rect">
            <a:avLst/>
          </a:prstGeom>
        </p:spPr>
        <p:txBody>
          <a:bodyPr wrap="square">
            <a:spAutoFit/>
          </a:bodyPr>
          <a:lstStyle/>
          <a:p>
            <a:pPr>
              <a:lnSpc>
                <a:spcPct val="150000"/>
              </a:lnSpc>
            </a:pPr>
            <a:r>
              <a:rPr lang="en-US" altLang="zh-CN" sz="1600" dirty="0">
                <a:latin typeface="+mn-ea"/>
              </a:rPr>
              <a:t>1.</a:t>
            </a:r>
            <a:r>
              <a:rPr lang="zh-CN" altLang="en-US" sz="1600" dirty="0">
                <a:latin typeface="+mn-ea"/>
              </a:rPr>
              <a:t>矩阵计算</a:t>
            </a:r>
          </a:p>
          <a:p>
            <a:pPr>
              <a:spcBef>
                <a:spcPts val="0"/>
              </a:spcBef>
              <a:spcAft>
                <a:spcPts val="0"/>
              </a:spcAft>
            </a:pPr>
            <a:r>
              <a:rPr lang="en-US" altLang="zh-CN" sz="1600" dirty="0">
                <a:latin typeface="+mn-ea"/>
              </a:rPr>
              <a:t>2.</a:t>
            </a:r>
            <a:r>
              <a:rPr lang="zh-CN" altLang="en-US" sz="1600" dirty="0">
                <a:latin typeface="+mn-ea"/>
              </a:rPr>
              <a:t>概率论、信息论</a:t>
            </a:r>
            <a:endParaRPr lang="zh-CN" altLang="en-US" dirty="0">
              <a:latin typeface="+mn-ea"/>
            </a:endParaRPr>
          </a:p>
        </p:txBody>
      </p:sp>
      <p:sp>
        <p:nvSpPr>
          <p:cNvPr id="8" name="矩形 7"/>
          <p:cNvSpPr/>
          <p:nvPr/>
        </p:nvSpPr>
        <p:spPr>
          <a:xfrm>
            <a:off x="3198056" y="1945542"/>
            <a:ext cx="3061392" cy="4278094"/>
          </a:xfrm>
          <a:prstGeom prst="rect">
            <a:avLst/>
          </a:prstGeom>
        </p:spPr>
        <p:txBody>
          <a:bodyPr wrap="square">
            <a:spAutoFit/>
          </a:bodyPr>
          <a:lstStyle/>
          <a:p>
            <a:r>
              <a:rPr lang="zh-CN" altLang="en-US" sz="2000" b="1" dirty="0">
                <a:solidFill>
                  <a:srgbClr val="FFC000"/>
                </a:solidFill>
                <a:latin typeface="微软雅黑" panose="020B0503020204020204" pitchFamily="34" charset="-122"/>
                <a:ea typeface="微软雅黑" panose="020B0503020204020204" pitchFamily="34" charset="-122"/>
              </a:rPr>
              <a:t>神经网络基础知识</a:t>
            </a:r>
            <a:endParaRPr lang="en-US" altLang="zh-CN" sz="2000" b="1" dirty="0">
              <a:solidFill>
                <a:srgbClr val="FFC000"/>
              </a:solidFill>
              <a:latin typeface="微软雅黑" panose="020B0503020204020204" pitchFamily="34" charset="-122"/>
              <a:ea typeface="微软雅黑" panose="020B0503020204020204" pitchFamily="34" charset="-122"/>
            </a:endParaRPr>
          </a:p>
          <a:p>
            <a:pPr>
              <a:lnSpc>
                <a:spcPct val="150000"/>
              </a:lnSpc>
            </a:pPr>
            <a:r>
              <a:rPr lang="zh-CN" altLang="en-US" sz="1600" dirty="0"/>
              <a:t>一、 神经网络与多层感知器 </a:t>
            </a:r>
          </a:p>
          <a:p>
            <a:r>
              <a:rPr lang="en-US" altLang="zh-CN" sz="1200" dirty="0"/>
              <a:t>1.1 </a:t>
            </a:r>
            <a:r>
              <a:rPr lang="zh-CN" altLang="en-US" sz="1200" dirty="0"/>
              <a:t>人工神经元：</a:t>
            </a:r>
            <a:r>
              <a:rPr lang="en-US" altLang="zh-CN" sz="1200" dirty="0"/>
              <a:t>MP</a:t>
            </a:r>
            <a:r>
              <a:rPr lang="zh-CN" altLang="en-US" sz="1200" dirty="0"/>
              <a:t>模型</a:t>
            </a:r>
          </a:p>
          <a:p>
            <a:r>
              <a:rPr lang="en-US" altLang="zh-CN" sz="1200" dirty="0"/>
              <a:t>1.2 </a:t>
            </a:r>
            <a:r>
              <a:rPr lang="zh-CN" altLang="en-US" sz="1200" dirty="0"/>
              <a:t>多层感知机</a:t>
            </a:r>
          </a:p>
          <a:p>
            <a:r>
              <a:rPr lang="en-US" altLang="zh-CN" sz="1200" dirty="0"/>
              <a:t>1.3 </a:t>
            </a:r>
            <a:r>
              <a:rPr lang="zh-CN" altLang="en-US" sz="1200" dirty="0"/>
              <a:t>激活函数（</a:t>
            </a:r>
            <a:r>
              <a:rPr lang="en-US" altLang="zh-CN" sz="1200" dirty="0"/>
              <a:t>sigmoid/tanh/</a:t>
            </a:r>
            <a:r>
              <a:rPr lang="en-US" altLang="zh-CN" sz="1200" dirty="0" err="1"/>
              <a:t>relu</a:t>
            </a:r>
            <a:r>
              <a:rPr lang="zh-CN" altLang="en-US" sz="1200" dirty="0"/>
              <a:t>）</a:t>
            </a:r>
          </a:p>
          <a:p>
            <a:r>
              <a:rPr lang="en-US" altLang="zh-CN" sz="1200" dirty="0"/>
              <a:t>1.4 </a:t>
            </a:r>
            <a:r>
              <a:rPr lang="zh-CN" altLang="en-US" sz="1200" dirty="0"/>
              <a:t>反向传播（</a:t>
            </a:r>
            <a:r>
              <a:rPr lang="en-US" altLang="zh-CN" sz="1200" dirty="0"/>
              <a:t>BP</a:t>
            </a:r>
            <a:r>
              <a:rPr lang="zh-CN" altLang="en-US" sz="1200" dirty="0"/>
              <a:t>）： 梯度下降，学习率</a:t>
            </a:r>
          </a:p>
          <a:p>
            <a:r>
              <a:rPr lang="en-US" altLang="zh-CN" sz="1200" dirty="0"/>
              <a:t>1.5 </a:t>
            </a:r>
            <a:r>
              <a:rPr lang="zh-CN" altLang="en-US" sz="1200" dirty="0"/>
              <a:t>损失函数：</a:t>
            </a:r>
            <a:r>
              <a:rPr lang="en-US" altLang="zh-CN" sz="1200" dirty="0"/>
              <a:t>MSE/CE</a:t>
            </a:r>
            <a:r>
              <a:rPr lang="zh-CN" altLang="en-US" sz="1200" dirty="0"/>
              <a:t>； </a:t>
            </a:r>
            <a:r>
              <a:rPr lang="en-US" altLang="zh-CN" sz="1200" dirty="0" err="1"/>
              <a:t>Softmax</a:t>
            </a:r>
            <a:r>
              <a:rPr lang="zh-CN" altLang="en-US" sz="1200" dirty="0"/>
              <a:t>函数</a:t>
            </a:r>
          </a:p>
          <a:p>
            <a:r>
              <a:rPr lang="en-US" altLang="zh-CN" sz="1200" dirty="0"/>
              <a:t>1.6 </a:t>
            </a:r>
            <a:r>
              <a:rPr lang="zh-CN" altLang="en-US" sz="1200" dirty="0"/>
              <a:t>权值初始化</a:t>
            </a:r>
          </a:p>
          <a:p>
            <a:r>
              <a:rPr lang="en-US" altLang="zh-CN" sz="1200" dirty="0"/>
              <a:t>1.7 </a:t>
            </a:r>
            <a:r>
              <a:rPr lang="zh-CN" altLang="en-US" sz="1200" dirty="0"/>
              <a:t>正则化：</a:t>
            </a:r>
            <a:r>
              <a:rPr lang="en-US" altLang="zh-CN" sz="1200" dirty="0"/>
              <a:t>L1</a:t>
            </a:r>
            <a:r>
              <a:rPr lang="zh-CN" altLang="en-US" sz="1200" dirty="0"/>
              <a:t>、</a:t>
            </a:r>
            <a:r>
              <a:rPr lang="en-US" altLang="zh-CN" sz="1200" dirty="0"/>
              <a:t>L2</a:t>
            </a:r>
            <a:r>
              <a:rPr lang="zh-CN" altLang="en-US" sz="1200" dirty="0"/>
              <a:t>和</a:t>
            </a:r>
            <a:r>
              <a:rPr lang="en-US" altLang="zh-CN" sz="1200" dirty="0"/>
              <a:t>Dropout</a:t>
            </a:r>
            <a:r>
              <a:rPr lang="zh-CN" altLang="en-US" sz="1200" dirty="0"/>
              <a:t>；提及</a:t>
            </a:r>
            <a:r>
              <a:rPr lang="en-US" altLang="zh-CN" sz="1200" dirty="0"/>
              <a:t>BN/GN/IN/LN</a:t>
            </a:r>
          </a:p>
          <a:p>
            <a:pPr>
              <a:lnSpc>
                <a:spcPct val="150000"/>
              </a:lnSpc>
            </a:pPr>
            <a:r>
              <a:rPr lang="zh-CN" altLang="en-US" sz="1600" dirty="0"/>
              <a:t>二、卷积神经网络基础</a:t>
            </a:r>
            <a:endParaRPr lang="en-US" altLang="zh-CN" sz="1600" dirty="0"/>
          </a:p>
          <a:p>
            <a:r>
              <a:rPr lang="en-US" altLang="zh-CN" sz="1200" dirty="0"/>
              <a:t>2.1 </a:t>
            </a:r>
            <a:r>
              <a:rPr lang="zh-CN" altLang="en-US" sz="1200" dirty="0"/>
              <a:t>卷积神经网络简介</a:t>
            </a:r>
          </a:p>
          <a:p>
            <a:r>
              <a:rPr lang="en-US" altLang="zh-CN" sz="1200" dirty="0"/>
              <a:t>2.2 </a:t>
            </a:r>
            <a:r>
              <a:rPr lang="zh-CN" altLang="en-US" sz="1200" dirty="0"/>
              <a:t>卷积层</a:t>
            </a:r>
          </a:p>
          <a:p>
            <a:r>
              <a:rPr lang="en-US" altLang="zh-CN" sz="1200" dirty="0"/>
              <a:t>2.3 </a:t>
            </a:r>
            <a:r>
              <a:rPr lang="zh-CN" altLang="en-US" sz="1200" dirty="0"/>
              <a:t>池化层</a:t>
            </a:r>
          </a:p>
          <a:p>
            <a:r>
              <a:rPr lang="en-US" altLang="zh-CN" sz="1200" dirty="0"/>
              <a:t>2.4 Lenet5</a:t>
            </a:r>
          </a:p>
          <a:p>
            <a:pPr>
              <a:lnSpc>
                <a:spcPct val="150000"/>
              </a:lnSpc>
            </a:pPr>
            <a:r>
              <a:rPr lang="zh-CN" altLang="en-US" sz="1600" dirty="0"/>
              <a:t>三、循环神经网络</a:t>
            </a:r>
          </a:p>
          <a:p>
            <a:r>
              <a:rPr lang="en-US" altLang="zh-CN" sz="1200" dirty="0"/>
              <a:t>3.1 </a:t>
            </a:r>
            <a:r>
              <a:rPr lang="en-US" altLang="zh-CN" sz="1200" dirty="0" err="1"/>
              <a:t>rnn</a:t>
            </a:r>
            <a:r>
              <a:rPr lang="zh-CN" altLang="en-US" sz="1200" dirty="0"/>
              <a:t>循环神经网络</a:t>
            </a:r>
          </a:p>
          <a:p>
            <a:r>
              <a:rPr lang="en-US" altLang="zh-CN" sz="1200" dirty="0"/>
              <a:t>3.2 </a:t>
            </a:r>
            <a:r>
              <a:rPr lang="en-US" altLang="zh-CN" sz="1200" dirty="0" err="1"/>
              <a:t>lstm</a:t>
            </a:r>
            <a:r>
              <a:rPr lang="en-US" altLang="zh-CN" sz="1200" dirty="0"/>
              <a:t> </a:t>
            </a:r>
            <a:r>
              <a:rPr lang="zh-CN" altLang="en-US" sz="1200" dirty="0"/>
              <a:t>长短记忆循环神经网络</a:t>
            </a:r>
          </a:p>
          <a:p>
            <a:r>
              <a:rPr lang="en-US" altLang="zh-CN" sz="1200" dirty="0"/>
              <a:t>3.3 </a:t>
            </a:r>
            <a:r>
              <a:rPr lang="en-US" altLang="zh-CN" sz="1200" dirty="0" err="1"/>
              <a:t>gru</a:t>
            </a:r>
            <a:r>
              <a:rPr lang="en-US" altLang="zh-CN" sz="1200" dirty="0"/>
              <a:t> </a:t>
            </a:r>
            <a:r>
              <a:rPr lang="zh-CN" altLang="en-US" sz="1200" dirty="0"/>
              <a:t>门控循环单元</a:t>
            </a:r>
          </a:p>
        </p:txBody>
      </p:sp>
      <p:sp>
        <p:nvSpPr>
          <p:cNvPr id="9" name="矩形 8"/>
          <p:cNvSpPr/>
          <p:nvPr/>
        </p:nvSpPr>
        <p:spPr>
          <a:xfrm>
            <a:off x="9326654" y="1973049"/>
            <a:ext cx="2459152" cy="3286477"/>
          </a:xfrm>
          <a:prstGeom prst="rect">
            <a:avLst/>
          </a:prstGeom>
        </p:spPr>
        <p:txBody>
          <a:bodyPr wrap="square">
            <a:spAutoFit/>
          </a:bodyPr>
          <a:lstStyle/>
          <a:p>
            <a:r>
              <a:rPr lang="en-US" altLang="zh-CN" b="1" dirty="0">
                <a:solidFill>
                  <a:srgbClr val="FFC000"/>
                </a:solidFill>
                <a:latin typeface="微软雅黑" panose="020B0503020204020204" pitchFamily="34" charset="-122"/>
                <a:ea typeface="微软雅黑" panose="020B0503020204020204" pitchFamily="34" charset="-122"/>
              </a:rPr>
              <a:t>NLP </a:t>
            </a:r>
            <a:r>
              <a:rPr lang="zh-CN" altLang="en-US" b="1" dirty="0">
                <a:solidFill>
                  <a:srgbClr val="FFC000"/>
                </a:solidFill>
                <a:latin typeface="微软雅黑" panose="020B0503020204020204" pitchFamily="34" charset="-122"/>
                <a:ea typeface="微软雅黑" panose="020B0503020204020204" pitchFamily="34" charset="-122"/>
              </a:rPr>
              <a:t>基础知识</a:t>
            </a:r>
            <a:endParaRPr lang="en-US" altLang="zh-CN" b="1" dirty="0">
              <a:solidFill>
                <a:srgbClr val="FFC000"/>
              </a:solidFill>
              <a:latin typeface="微软雅黑" panose="020B0503020204020204" pitchFamily="34" charset="-122"/>
              <a:ea typeface="微软雅黑" panose="020B0503020204020204" pitchFamily="34" charset="-122"/>
            </a:endParaRPr>
          </a:p>
          <a:p>
            <a:pPr>
              <a:lnSpc>
                <a:spcPct val="150000"/>
              </a:lnSpc>
            </a:pPr>
            <a:r>
              <a:rPr lang="zh-CN" altLang="en-US" sz="1600" dirty="0">
                <a:latin typeface="+mn-ea"/>
              </a:rPr>
              <a:t>基本概念</a:t>
            </a:r>
            <a:endParaRPr lang="en-US" altLang="zh-CN" sz="1600" dirty="0">
              <a:latin typeface="+mn-ea"/>
            </a:endParaRPr>
          </a:p>
          <a:p>
            <a:pPr>
              <a:lnSpc>
                <a:spcPct val="150000"/>
              </a:lnSpc>
            </a:pPr>
            <a:r>
              <a:rPr lang="zh-CN" altLang="en-US" sz="1600" dirty="0">
                <a:latin typeface="+mn-ea"/>
              </a:rPr>
              <a:t>预备知识</a:t>
            </a:r>
            <a:endParaRPr lang="en-US" altLang="zh-CN" sz="1600" dirty="0">
              <a:latin typeface="+mn-ea"/>
            </a:endParaRPr>
          </a:p>
          <a:p>
            <a:pPr>
              <a:lnSpc>
                <a:spcPct val="150000"/>
              </a:lnSpc>
            </a:pPr>
            <a:r>
              <a:rPr lang="zh-CN" altLang="en-US" sz="1600" dirty="0">
                <a:latin typeface="+mn-ea"/>
              </a:rPr>
              <a:t>形式语言与自动机</a:t>
            </a:r>
            <a:endParaRPr lang="en-US" altLang="zh-CN" sz="1600" dirty="0">
              <a:latin typeface="+mn-ea"/>
            </a:endParaRPr>
          </a:p>
          <a:p>
            <a:pPr>
              <a:lnSpc>
                <a:spcPct val="150000"/>
              </a:lnSpc>
            </a:pPr>
            <a:r>
              <a:rPr lang="zh-CN" altLang="en-US" sz="1600" dirty="0">
                <a:latin typeface="+mn-ea"/>
              </a:rPr>
              <a:t>语料库与语言知识库</a:t>
            </a:r>
            <a:endParaRPr lang="en-US" altLang="zh-CN" sz="1600" dirty="0">
              <a:latin typeface="+mn-ea"/>
            </a:endParaRPr>
          </a:p>
          <a:p>
            <a:pPr>
              <a:lnSpc>
                <a:spcPct val="150000"/>
              </a:lnSpc>
            </a:pPr>
            <a:r>
              <a:rPr lang="zh-CN" altLang="en-US" sz="1600" dirty="0">
                <a:latin typeface="+mn-ea"/>
              </a:rPr>
              <a:t>语言模型</a:t>
            </a:r>
            <a:endParaRPr lang="en-US" altLang="zh-CN" sz="1600" dirty="0">
              <a:latin typeface="+mn-ea"/>
            </a:endParaRPr>
          </a:p>
          <a:p>
            <a:pPr>
              <a:lnSpc>
                <a:spcPct val="150000"/>
              </a:lnSpc>
            </a:pPr>
            <a:r>
              <a:rPr lang="zh-CN" altLang="en-US" sz="1600" dirty="0">
                <a:latin typeface="+mn-ea"/>
              </a:rPr>
              <a:t>概率图模型</a:t>
            </a:r>
            <a:endParaRPr lang="en-US" altLang="zh-CN" sz="1600" dirty="0">
              <a:latin typeface="+mn-ea"/>
            </a:endParaRPr>
          </a:p>
          <a:p>
            <a:pPr>
              <a:lnSpc>
                <a:spcPct val="150000"/>
              </a:lnSpc>
            </a:pPr>
            <a:r>
              <a:rPr lang="zh-CN" altLang="en-US" sz="1600" dirty="0">
                <a:latin typeface="+mn-ea"/>
              </a:rPr>
              <a:t>自动分词、命名实体识别与词性标注</a:t>
            </a:r>
            <a:endParaRPr lang="en-US" altLang="zh-CN" sz="1600" dirty="0">
              <a:latin typeface="+mn-ea"/>
            </a:endParaRPr>
          </a:p>
        </p:txBody>
      </p:sp>
      <p:sp>
        <p:nvSpPr>
          <p:cNvPr id="34" name="矩形 33"/>
          <p:cNvSpPr/>
          <p:nvPr/>
        </p:nvSpPr>
        <p:spPr>
          <a:xfrm>
            <a:off x="567473" y="1762638"/>
            <a:ext cx="2182497" cy="1200329"/>
          </a:xfrm>
          <a:prstGeom prst="rect">
            <a:avLst/>
          </a:prstGeom>
          <a:ln>
            <a:noFill/>
          </a:ln>
        </p:spPr>
        <p:txBody>
          <a:bodyPr wrap="square">
            <a:spAutoFit/>
          </a:bodyPr>
          <a:lstStyle/>
          <a:p>
            <a:pPr>
              <a:lnSpc>
                <a:spcPct val="150000"/>
              </a:lnSpc>
            </a:pPr>
            <a:r>
              <a:rPr lang="en-US" altLang="zh-CN" b="1" dirty="0">
                <a:solidFill>
                  <a:srgbClr val="FFC000"/>
                </a:solidFill>
                <a:latin typeface="微软雅黑" panose="020B0503020204020204" pitchFamily="34" charset="-122"/>
                <a:ea typeface="微软雅黑" panose="020B0503020204020204" pitchFamily="34" charset="-122"/>
              </a:rPr>
              <a:t>Python </a:t>
            </a:r>
            <a:r>
              <a:rPr lang="zh-CN" altLang="en-US" b="1" dirty="0">
                <a:solidFill>
                  <a:srgbClr val="FFC000"/>
                </a:solidFill>
                <a:latin typeface="微软雅黑" panose="020B0503020204020204" pitchFamily="34" charset="-122"/>
                <a:ea typeface="微软雅黑" panose="020B0503020204020204" pitchFamily="34" charset="-122"/>
              </a:rPr>
              <a:t>基础</a:t>
            </a:r>
            <a:endParaRPr lang="en-US" altLang="zh-CN" b="1" dirty="0">
              <a:solidFill>
                <a:srgbClr val="FFC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mn-ea"/>
              </a:rPr>
              <a:t>1.</a:t>
            </a:r>
            <a:r>
              <a:rPr lang="zh-CN" altLang="en-US" dirty="0">
                <a:latin typeface="+mn-ea"/>
              </a:rPr>
              <a:t>编程基础</a:t>
            </a:r>
          </a:p>
          <a:p>
            <a:pPr>
              <a:spcBef>
                <a:spcPts val="0"/>
              </a:spcBef>
              <a:spcAft>
                <a:spcPts val="0"/>
              </a:spcAft>
            </a:pPr>
            <a:r>
              <a:rPr lang="en-US" altLang="zh-CN" dirty="0">
                <a:latin typeface="+mn-ea"/>
              </a:rPr>
              <a:t>2.</a:t>
            </a:r>
            <a:r>
              <a:rPr lang="zh-CN" altLang="en-US" dirty="0">
                <a:latin typeface="+mn-ea"/>
              </a:rPr>
              <a:t>机器学习库</a:t>
            </a:r>
          </a:p>
        </p:txBody>
      </p:sp>
      <p:sp>
        <p:nvSpPr>
          <p:cNvPr id="12" name="矩形: 圆角 11"/>
          <p:cNvSpPr/>
          <p:nvPr/>
        </p:nvSpPr>
        <p:spPr>
          <a:xfrm>
            <a:off x="479425" y="3214581"/>
            <a:ext cx="2360033" cy="1237537"/>
          </a:xfrm>
          <a:prstGeom prst="roundRect">
            <a:avLst>
              <a:gd name="adj" fmla="val 6226"/>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50481" y="3251318"/>
            <a:ext cx="1257688" cy="458908"/>
          </a:xfrm>
          <a:prstGeom prst="rect">
            <a:avLst/>
          </a:prstGeom>
        </p:spPr>
        <p:txBody>
          <a:bodyPr wrap="square">
            <a:spAutoFit/>
          </a:bodyPr>
          <a:lstStyle/>
          <a:p>
            <a:pPr>
              <a:lnSpc>
                <a:spcPct val="150000"/>
              </a:lnSpc>
            </a:pPr>
            <a:r>
              <a:rPr lang="zh-CN" altLang="en-US" b="1" dirty="0">
                <a:solidFill>
                  <a:srgbClr val="FFC000"/>
                </a:solidFill>
                <a:latin typeface="微软雅黑" panose="020B0503020204020204" pitchFamily="34" charset="-122"/>
                <a:ea typeface="微软雅黑" panose="020B0503020204020204" pitchFamily="34" charset="-122"/>
              </a:rPr>
              <a:t>数学基础</a:t>
            </a:r>
          </a:p>
        </p:txBody>
      </p:sp>
      <p:sp>
        <p:nvSpPr>
          <p:cNvPr id="14" name="矩形: 圆角 13"/>
          <p:cNvSpPr/>
          <p:nvPr/>
        </p:nvSpPr>
        <p:spPr>
          <a:xfrm>
            <a:off x="6350313" y="1814145"/>
            <a:ext cx="2589983" cy="4352203"/>
          </a:xfrm>
          <a:prstGeom prst="roundRect">
            <a:avLst>
              <a:gd name="adj" fmla="val 6226"/>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107004" y="1814145"/>
            <a:ext cx="3061392" cy="4392699"/>
          </a:xfrm>
          <a:prstGeom prst="roundRect">
            <a:avLst>
              <a:gd name="adj" fmla="val 4733"/>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9144737" y="1814145"/>
            <a:ext cx="2530705" cy="4352204"/>
          </a:xfrm>
          <a:prstGeom prst="roundRect">
            <a:avLst>
              <a:gd name="adj" fmla="val 3393"/>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512872" y="1973049"/>
            <a:ext cx="2427424" cy="4214487"/>
          </a:xfrm>
          <a:prstGeom prst="rect">
            <a:avLst/>
          </a:prstGeom>
        </p:spPr>
        <p:txBody>
          <a:bodyPr wrap="square">
            <a:spAutoFit/>
          </a:bodyPr>
          <a:lstStyle/>
          <a:p>
            <a:r>
              <a:rPr lang="en-US" altLang="zh-CN" b="1" dirty="0">
                <a:solidFill>
                  <a:schemeClr val="accent4"/>
                </a:solidFill>
                <a:latin typeface="微软雅黑" panose="020B0503020204020204" pitchFamily="34" charset="-122"/>
                <a:ea typeface="微软雅黑" panose="020B0503020204020204" pitchFamily="34" charset="-122"/>
              </a:rPr>
              <a:t>PyTorch </a:t>
            </a:r>
            <a:r>
              <a:rPr lang="zh-CN" altLang="en-US" b="1" dirty="0">
                <a:solidFill>
                  <a:schemeClr val="accent4"/>
                </a:solidFill>
                <a:latin typeface="微软雅黑" panose="020B0503020204020204" pitchFamily="34" charset="-122"/>
                <a:ea typeface="微软雅黑" panose="020B0503020204020204" pitchFamily="34" charset="-122"/>
              </a:rPr>
              <a:t>入门</a:t>
            </a: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简介及安</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人名币分类</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数据读取模块</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数据增强</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en-US" altLang="zh-CN" sz="1400" dirty="0">
                <a:latin typeface="+mn-ea"/>
              </a:rPr>
              <a:t> Module</a:t>
            </a:r>
            <a:r>
              <a:rPr lang="zh-CN" altLang="en-US" sz="1400" dirty="0">
                <a:latin typeface="+mn-ea"/>
              </a:rPr>
              <a:t>模块</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en-US" altLang="zh-CN" sz="1400" dirty="0">
                <a:latin typeface="+mn-ea"/>
              </a:rPr>
              <a:t> </a:t>
            </a:r>
            <a:r>
              <a:rPr lang="zh-CN" altLang="en-US" sz="1400" dirty="0">
                <a:latin typeface="+mn-ea"/>
              </a:rPr>
              <a:t>常用网络层 </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en-US" altLang="zh-CN" sz="1400" dirty="0">
                <a:latin typeface="+mn-ea"/>
              </a:rPr>
              <a:t> </a:t>
            </a:r>
            <a:r>
              <a:rPr lang="zh-CN" altLang="en-US" sz="1400" dirty="0">
                <a:latin typeface="+mn-ea"/>
              </a:rPr>
              <a:t>损失函数</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en-US" altLang="zh-CN" sz="1400" dirty="0">
                <a:latin typeface="+mn-ea"/>
              </a:rPr>
              <a:t> </a:t>
            </a:r>
            <a:r>
              <a:rPr lang="zh-CN" altLang="en-US" sz="1400" dirty="0">
                <a:latin typeface="+mn-ea"/>
              </a:rPr>
              <a:t>优化器</a:t>
            </a:r>
            <a:r>
              <a:rPr lang="en-US" altLang="zh-CN" sz="1400" dirty="0">
                <a:latin typeface="+mn-ea"/>
              </a:rPr>
              <a:t>Optimizer</a:t>
            </a: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可视化</a:t>
            </a:r>
            <a:r>
              <a:rPr lang="en-US" altLang="zh-CN" sz="1400" dirty="0" err="1">
                <a:latin typeface="+mn-ea"/>
              </a:rPr>
              <a:t>TensorBoard</a:t>
            </a:r>
            <a:endParaRPr lang="en-US" altLang="zh-CN" sz="1400" dirty="0">
              <a:latin typeface="+mn-ea"/>
            </a:endParaRPr>
          </a:p>
          <a:p>
            <a:pPr>
              <a:lnSpc>
                <a:spcPct val="150000"/>
              </a:lnSpc>
              <a:spcBef>
                <a:spcPts val="0"/>
              </a:spcBef>
              <a:spcAft>
                <a:spcPts val="0"/>
              </a:spcAft>
              <a:buFont typeface="+mj-lt"/>
              <a:buAutoNum type="arabicPeriod"/>
            </a:pPr>
            <a:r>
              <a:rPr lang="en-US" altLang="zh-CN" sz="1400" dirty="0" err="1">
                <a:latin typeface="+mn-ea"/>
              </a:rPr>
              <a:t>PyTorch</a:t>
            </a:r>
            <a:r>
              <a:rPr lang="zh-CN" altLang="en-US" sz="1400" dirty="0">
                <a:latin typeface="+mn-ea"/>
              </a:rPr>
              <a:t>实用技巧</a:t>
            </a:r>
            <a:r>
              <a:rPr lang="en-US" altLang="zh-CN" sz="1400" dirty="0">
                <a:latin typeface="+mn-ea"/>
              </a:rPr>
              <a:t>GPU/Finetune/</a:t>
            </a:r>
            <a:r>
              <a:rPr lang="zh-CN" altLang="en-US" sz="1400" dirty="0">
                <a:latin typeface="+mn-ea"/>
              </a:rPr>
              <a:t>保存加载</a:t>
            </a:r>
          </a:p>
        </p:txBody>
      </p:sp>
      <p:pic>
        <p:nvPicPr>
          <p:cNvPr id="7" name="图片 6">
            <a:extLst>
              <a:ext uri="{FF2B5EF4-FFF2-40B4-BE49-F238E27FC236}">
                <a16:creationId xmlns:a16="http://schemas.microsoft.com/office/drawing/2014/main" id="{1EBCF584-587E-90C4-A9B8-C3A8A4A67DF0}"/>
              </a:ext>
            </a:extLst>
          </p:cNvPr>
          <p:cNvPicPr>
            <a:picLocks noChangeAspect="1"/>
          </p:cNvPicPr>
          <p:nvPr/>
        </p:nvPicPr>
        <p:blipFill>
          <a:blip r:embed="rId4"/>
          <a:stretch>
            <a:fillRect/>
          </a:stretch>
        </p:blipFill>
        <p:spPr>
          <a:xfrm>
            <a:off x="9763098" y="110853"/>
            <a:ext cx="2143125" cy="1038225"/>
          </a:xfrm>
          <a:prstGeom prst="rect">
            <a:avLst/>
          </a:prstGeom>
        </p:spPr>
      </p:pic>
      <p:cxnSp>
        <p:nvCxnSpPr>
          <p:cNvPr id="11" name="直接连接符 10">
            <a:extLst>
              <a:ext uri="{FF2B5EF4-FFF2-40B4-BE49-F238E27FC236}">
                <a16:creationId xmlns:a16="http://schemas.microsoft.com/office/drawing/2014/main" id="{629F3E78-B848-6B05-3F53-6ABD519FC987}"/>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F6854BB-3CB0-A566-B15B-382FF4798BB1}"/>
              </a:ext>
            </a:extLst>
          </p:cNvPr>
          <p:cNvSpPr txBox="1"/>
          <p:nvPr/>
        </p:nvSpPr>
        <p:spPr>
          <a:xfrm>
            <a:off x="5326081" y="276830"/>
            <a:ext cx="2761660"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学习路径</a:t>
            </a:r>
          </a:p>
        </p:txBody>
      </p:sp>
      <p:grpSp>
        <p:nvGrpSpPr>
          <p:cNvPr id="18" name="组合 17">
            <a:extLst>
              <a:ext uri="{FF2B5EF4-FFF2-40B4-BE49-F238E27FC236}">
                <a16:creationId xmlns:a16="http://schemas.microsoft.com/office/drawing/2014/main" id="{C2609AE5-92F6-E4CB-C58C-9FB455F232FB}"/>
              </a:ext>
            </a:extLst>
          </p:cNvPr>
          <p:cNvGrpSpPr/>
          <p:nvPr/>
        </p:nvGrpSpPr>
        <p:grpSpPr>
          <a:xfrm>
            <a:off x="4848688" y="359255"/>
            <a:ext cx="445894" cy="351309"/>
            <a:chOff x="123780" y="534395"/>
            <a:chExt cx="445894" cy="351309"/>
          </a:xfrm>
        </p:grpSpPr>
        <p:sp>
          <p:nvSpPr>
            <p:cNvPr id="20" name="等腰三角形 19">
              <a:extLst>
                <a:ext uri="{FF2B5EF4-FFF2-40B4-BE49-F238E27FC236}">
                  <a16:creationId xmlns:a16="http://schemas.microsoft.com/office/drawing/2014/main" id="{F2B8C92E-6E8E-DD2A-54DA-1F64561EAF35}"/>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2DE641F7-CA23-26EF-CD07-F1337FE11380}"/>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002BE0ED-A6E1-F277-CA5E-F6B8CF087562}"/>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2"/>
          <p:cNvSpPr txBox="1"/>
          <p:nvPr/>
        </p:nvSpPr>
        <p:spPr>
          <a:xfrm>
            <a:off x="479425" y="1605551"/>
            <a:ext cx="185339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NLP Baseline</a:t>
            </a:r>
            <a:endParaRPr kumimoji="0" lang="en-US" sz="20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76"/>
          <p:cNvSpPr txBox="1"/>
          <p:nvPr/>
        </p:nvSpPr>
        <p:spPr>
          <a:xfrm>
            <a:off x="479423" y="2067370"/>
            <a:ext cx="11021245" cy="3746860"/>
          </a:xfrm>
          <a:prstGeom prst="rect">
            <a:avLst/>
          </a:prstGeom>
        </p:spPr>
        <p:txBody>
          <a:bodyPr wrap="square" rtlCol="0">
            <a:spAutoFit/>
          </a:bodyPr>
          <a:lstStyle/>
          <a:p>
            <a:pPr marL="342900" indent="-342900">
              <a:lnSpc>
                <a:spcPct val="150000"/>
              </a:lnSpc>
              <a:buFont typeface="+mj-lt"/>
              <a:buAutoNum type="arabicPeriod"/>
            </a:pPr>
            <a:r>
              <a:rPr lang="en-US" altLang="zh-CN" sz="1600" b="1" dirty="0"/>
              <a:t>ICLR2013</a:t>
            </a:r>
            <a:r>
              <a:rPr lang="zh-CN" altLang="en-US" sz="1600" b="1" dirty="0"/>
              <a:t>，</a:t>
            </a:r>
            <a:r>
              <a:rPr lang="en-US" altLang="zh-CN" sz="1600" dirty="0"/>
              <a:t>Efficient Estimation of Word Representation in Vector Space</a:t>
            </a:r>
            <a:r>
              <a:rPr lang="zh-CN" altLang="en-US" sz="1600" dirty="0"/>
              <a:t>，词向量扛鼎之作</a:t>
            </a:r>
            <a:endParaRPr lang="en-US" altLang="zh-CN" sz="1600" dirty="0"/>
          </a:p>
          <a:p>
            <a:pPr marL="342900" indent="-342900">
              <a:lnSpc>
                <a:spcPct val="150000"/>
              </a:lnSpc>
              <a:buFont typeface="+mj-lt"/>
              <a:buAutoNum type="arabicPeriod"/>
            </a:pPr>
            <a:r>
              <a:rPr lang="en-US" altLang="zh-CN" sz="1600" b="1" dirty="0"/>
              <a:t>EMNLP2014</a:t>
            </a:r>
            <a:r>
              <a:rPr lang="zh-CN" altLang="en-US" sz="1600" b="1" dirty="0"/>
              <a:t>，</a:t>
            </a:r>
            <a:r>
              <a:rPr lang="en-US" altLang="zh-CN" sz="1600" dirty="0" err="1"/>
              <a:t>GloVe</a:t>
            </a:r>
            <a:r>
              <a:rPr lang="en-US" altLang="zh-CN" sz="1600" dirty="0"/>
              <a:t>: Global Vectors for Word Representation</a:t>
            </a:r>
            <a:r>
              <a:rPr lang="zh-CN" altLang="en-US" sz="1600" dirty="0"/>
              <a:t>，最著名的词向量训练模型之一</a:t>
            </a:r>
            <a:endParaRPr lang="en-US" altLang="zh-CN" sz="1600" dirty="0"/>
          </a:p>
          <a:p>
            <a:pPr marL="342900" indent="-342900">
              <a:lnSpc>
                <a:spcPct val="150000"/>
              </a:lnSpc>
              <a:buFont typeface="+mj-lt"/>
              <a:buAutoNum type="arabicPeriod"/>
            </a:pPr>
            <a:r>
              <a:rPr lang="en-US" altLang="zh-CN" sz="1600" b="1" dirty="0"/>
              <a:t>EMNLP2015</a:t>
            </a:r>
            <a:r>
              <a:rPr lang="zh-CN" altLang="en-US" sz="1600" b="1" dirty="0"/>
              <a:t>，</a:t>
            </a:r>
            <a:r>
              <a:rPr lang="en-US" altLang="zh-CN" sz="1600" dirty="0"/>
              <a:t>Compositional character models for open vocabulary word representation</a:t>
            </a:r>
            <a:r>
              <a:rPr lang="zh-CN" altLang="en-US" sz="1600" dirty="0"/>
              <a:t>，第一篇介绍字符嵌入</a:t>
            </a:r>
            <a:endParaRPr lang="en-US" altLang="zh-CN" sz="1600" dirty="0"/>
          </a:p>
          <a:p>
            <a:pPr marL="342900" indent="-342900">
              <a:lnSpc>
                <a:spcPct val="150000"/>
              </a:lnSpc>
              <a:buFont typeface="+mj-lt"/>
              <a:buAutoNum type="arabicPeriod"/>
            </a:pPr>
            <a:r>
              <a:rPr lang="en-US" altLang="zh-CN" sz="1600" b="1" dirty="0"/>
              <a:t>EMNLP2014</a:t>
            </a:r>
            <a:r>
              <a:rPr lang="zh-CN" altLang="en-US" sz="1600" b="1" dirty="0"/>
              <a:t>，</a:t>
            </a:r>
            <a:r>
              <a:rPr lang="en-US" altLang="zh-CN" sz="1600" dirty="0"/>
              <a:t>Convolutional Neural Network for Sentence Classification</a:t>
            </a:r>
            <a:r>
              <a:rPr lang="zh-CN" altLang="en-US" sz="1600" dirty="0"/>
              <a:t>，</a:t>
            </a:r>
            <a:r>
              <a:rPr lang="en-US" altLang="zh-CN" sz="1600" dirty="0"/>
              <a:t>CNN</a:t>
            </a:r>
            <a:r>
              <a:rPr lang="zh-CN" altLang="en-US" sz="1600" dirty="0"/>
              <a:t>文本分类扛鼎之作</a:t>
            </a:r>
            <a:endParaRPr lang="en-US" altLang="zh-CN" sz="1600" dirty="0"/>
          </a:p>
          <a:p>
            <a:pPr marL="342900" indent="-342900">
              <a:lnSpc>
                <a:spcPct val="150000"/>
              </a:lnSpc>
              <a:buFont typeface="+mj-lt"/>
              <a:buAutoNum type="arabicPeriod"/>
            </a:pPr>
            <a:r>
              <a:rPr lang="en-US" altLang="zh-CN" sz="1600" b="1" dirty="0"/>
              <a:t>NIPS2015</a:t>
            </a:r>
            <a:r>
              <a:rPr lang="zh-CN" altLang="en-US" sz="1600" b="1" dirty="0"/>
              <a:t>，</a:t>
            </a:r>
            <a:r>
              <a:rPr lang="en-US" altLang="zh-CN" sz="1600" dirty="0"/>
              <a:t>Character-level Convolutional Networks for Text Classification</a:t>
            </a:r>
            <a:r>
              <a:rPr lang="zh-CN" altLang="en-US" sz="1600" dirty="0"/>
              <a:t>，第一篇字符级别的文本分类</a:t>
            </a:r>
            <a:endParaRPr lang="en-US" altLang="zh-CN" sz="1600" dirty="0"/>
          </a:p>
          <a:p>
            <a:pPr marL="342900" indent="-342900">
              <a:lnSpc>
                <a:spcPct val="150000"/>
              </a:lnSpc>
              <a:buFont typeface="+mj-lt"/>
              <a:buAutoNum type="arabicPeriod"/>
            </a:pPr>
            <a:r>
              <a:rPr lang="en-US" altLang="zh-CN" sz="1600" b="1" dirty="0"/>
              <a:t>EACL2017</a:t>
            </a:r>
            <a:r>
              <a:rPr lang="zh-CN" altLang="en-US" sz="1600" b="1" dirty="0"/>
              <a:t>，</a:t>
            </a:r>
            <a:r>
              <a:rPr lang="en-US" altLang="zh-CN" sz="1600" dirty="0"/>
              <a:t>Bag of Tricks for Efficient Text Classification</a:t>
            </a:r>
            <a:r>
              <a:rPr lang="zh-CN" altLang="en-US" sz="1600" dirty="0"/>
              <a:t>，细粒度文本分类模型</a:t>
            </a:r>
            <a:endParaRPr lang="en-US" altLang="zh-CN" sz="1600" dirty="0"/>
          </a:p>
          <a:p>
            <a:pPr marL="342900" indent="-342900">
              <a:lnSpc>
                <a:spcPct val="150000"/>
              </a:lnSpc>
              <a:buFont typeface="+mj-lt"/>
              <a:buAutoNum type="arabicPeriod"/>
            </a:pPr>
            <a:r>
              <a:rPr lang="en-US" altLang="zh-CN" sz="1600" b="1" dirty="0"/>
              <a:t>NIPS2014</a:t>
            </a:r>
            <a:r>
              <a:rPr lang="zh-CN" altLang="en-US" sz="1600" b="1" dirty="0"/>
              <a:t>，</a:t>
            </a:r>
            <a:r>
              <a:rPr lang="en-US" altLang="zh-CN" sz="1600" dirty="0"/>
              <a:t>Sequence to Sequence Learning with Neural Networks</a:t>
            </a:r>
            <a:r>
              <a:rPr lang="zh-CN" altLang="en-US" sz="1600" dirty="0"/>
              <a:t>，深度</a:t>
            </a:r>
            <a:r>
              <a:rPr lang="en-US" altLang="zh-CN" sz="1600" dirty="0"/>
              <a:t>LSTM</a:t>
            </a:r>
            <a:r>
              <a:rPr lang="zh-CN" altLang="en-US" sz="1600" dirty="0"/>
              <a:t>做神经机器翻译</a:t>
            </a:r>
            <a:endParaRPr lang="en-US" altLang="zh-CN" sz="1600" dirty="0"/>
          </a:p>
          <a:p>
            <a:pPr marL="342900" indent="-342900">
              <a:lnSpc>
                <a:spcPct val="150000"/>
              </a:lnSpc>
              <a:buFont typeface="+mj-lt"/>
              <a:buAutoNum type="arabicPeriod"/>
            </a:pPr>
            <a:r>
              <a:rPr lang="en-US" altLang="zh-CN" sz="1600" b="1" dirty="0"/>
              <a:t>ICLR2015</a:t>
            </a:r>
            <a:r>
              <a:rPr lang="zh-CN" altLang="en-US" sz="1600" b="1" dirty="0"/>
              <a:t>，</a:t>
            </a:r>
            <a:r>
              <a:rPr lang="en-US" altLang="zh-CN" sz="1600" dirty="0"/>
              <a:t>Neural Machine Translation by Jointly Learning to Align and Translate</a:t>
            </a:r>
            <a:r>
              <a:rPr lang="zh-CN" altLang="en-US" sz="1600" dirty="0"/>
              <a:t>，第一篇提出注意力机制的论文</a:t>
            </a:r>
            <a:endParaRPr lang="en-US" altLang="zh-CN" sz="1600" dirty="0"/>
          </a:p>
          <a:p>
            <a:pPr marL="342900" indent="-342900">
              <a:lnSpc>
                <a:spcPct val="150000"/>
              </a:lnSpc>
              <a:buFont typeface="+mj-lt"/>
              <a:buAutoNum type="arabicPeriod"/>
            </a:pPr>
            <a:r>
              <a:rPr lang="en-US" altLang="zh-CN" sz="1600" b="1" dirty="0"/>
              <a:t>NAACL2016</a:t>
            </a:r>
            <a:r>
              <a:rPr lang="zh-CN" altLang="en-US" sz="1600" b="1" dirty="0"/>
              <a:t>，</a:t>
            </a:r>
            <a:r>
              <a:rPr lang="en-US" altLang="zh-CN" sz="1600" dirty="0"/>
              <a:t>Hierarchical Attention Networks for Document Classification</a:t>
            </a:r>
            <a:r>
              <a:rPr lang="zh-CN" altLang="en-US" sz="1600" dirty="0"/>
              <a:t>，</a:t>
            </a:r>
            <a:r>
              <a:rPr lang="en-US" altLang="zh-CN" sz="1600" dirty="0"/>
              <a:t>Han Attention</a:t>
            </a:r>
            <a:r>
              <a:rPr lang="zh-CN" altLang="en-US" sz="1600" dirty="0"/>
              <a:t>用于文本分类</a:t>
            </a:r>
            <a:endParaRPr lang="en-US" altLang="zh-CN" sz="1600" dirty="0"/>
          </a:p>
          <a:p>
            <a:pPr marL="342900" indent="-342900">
              <a:lnSpc>
                <a:spcPct val="150000"/>
              </a:lnSpc>
              <a:buFont typeface="+mj-lt"/>
              <a:buAutoNum type="arabicPeriod"/>
            </a:pPr>
            <a:r>
              <a:rPr lang="en-US" altLang="zh-CN" sz="1600" b="1" dirty="0"/>
              <a:t>Coling2018</a:t>
            </a:r>
            <a:r>
              <a:rPr lang="zh-CN" altLang="en-US" sz="1600" b="1" dirty="0"/>
              <a:t>，</a:t>
            </a:r>
            <a:r>
              <a:rPr lang="en-US" altLang="zh-CN" sz="1600" dirty="0"/>
              <a:t>SGM: Sequence Generation Model for Multi-label Classification</a:t>
            </a:r>
            <a:r>
              <a:rPr lang="zh-CN" altLang="en-US" sz="1600" dirty="0"/>
              <a:t>，第一篇使用序列生成做多标签文本分类</a:t>
            </a:r>
            <a:endParaRPr lang="en-US" altLang="zh-CN" sz="1600" dirty="0"/>
          </a:p>
        </p:txBody>
      </p:sp>
      <p:pic>
        <p:nvPicPr>
          <p:cNvPr id="2" name="图片 1">
            <a:extLst>
              <a:ext uri="{FF2B5EF4-FFF2-40B4-BE49-F238E27FC236}">
                <a16:creationId xmlns:a16="http://schemas.microsoft.com/office/drawing/2014/main" id="{5B89CB6D-99A2-2FCE-B241-34E16C85CADB}"/>
              </a:ext>
            </a:extLst>
          </p:cNvPr>
          <p:cNvPicPr>
            <a:picLocks noChangeAspect="1"/>
          </p:cNvPicPr>
          <p:nvPr/>
        </p:nvPicPr>
        <p:blipFill>
          <a:blip r:embed="rId4"/>
          <a:stretch>
            <a:fillRect/>
          </a:stretch>
        </p:blipFill>
        <p:spPr>
          <a:xfrm>
            <a:off x="9763098" y="110853"/>
            <a:ext cx="2143125" cy="1038225"/>
          </a:xfrm>
          <a:prstGeom prst="rect">
            <a:avLst/>
          </a:prstGeom>
        </p:spPr>
      </p:pic>
      <p:cxnSp>
        <p:nvCxnSpPr>
          <p:cNvPr id="9" name="直接连接符 8">
            <a:extLst>
              <a:ext uri="{FF2B5EF4-FFF2-40B4-BE49-F238E27FC236}">
                <a16:creationId xmlns:a16="http://schemas.microsoft.com/office/drawing/2014/main" id="{B2ECD7A3-A401-4B14-3DEC-ECBBB4114B86}"/>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7C20A08-8AF6-A229-A05E-E4514D69A796}"/>
              </a:ext>
            </a:extLst>
          </p:cNvPr>
          <p:cNvSpPr txBox="1"/>
          <p:nvPr/>
        </p:nvSpPr>
        <p:spPr>
          <a:xfrm>
            <a:off x="5326081" y="276830"/>
            <a:ext cx="2761660"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学习路径</a:t>
            </a:r>
          </a:p>
        </p:txBody>
      </p:sp>
      <p:grpSp>
        <p:nvGrpSpPr>
          <p:cNvPr id="11" name="组合 10">
            <a:extLst>
              <a:ext uri="{FF2B5EF4-FFF2-40B4-BE49-F238E27FC236}">
                <a16:creationId xmlns:a16="http://schemas.microsoft.com/office/drawing/2014/main" id="{F713115E-DC32-663D-A278-991548786410}"/>
              </a:ext>
            </a:extLst>
          </p:cNvPr>
          <p:cNvGrpSpPr/>
          <p:nvPr/>
        </p:nvGrpSpPr>
        <p:grpSpPr>
          <a:xfrm>
            <a:off x="4848688" y="359255"/>
            <a:ext cx="445894" cy="351309"/>
            <a:chOff x="123780" y="534395"/>
            <a:chExt cx="445894" cy="351309"/>
          </a:xfrm>
        </p:grpSpPr>
        <p:sp>
          <p:nvSpPr>
            <p:cNvPr id="12" name="等腰三角形 11">
              <a:extLst>
                <a:ext uri="{FF2B5EF4-FFF2-40B4-BE49-F238E27FC236}">
                  <a16:creationId xmlns:a16="http://schemas.microsoft.com/office/drawing/2014/main" id="{A6860FDE-C659-06A8-64C3-41D3D3F3BE7D}"/>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47C6910E-AAA5-21BD-8619-4B03F430F2A8}"/>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A86BCFE5-329A-0CE8-0606-C6D3060A85A8}"/>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nvSpPr>
        <p:spPr>
          <a:xfrm>
            <a:off x="4354554" y="2228887"/>
            <a:ext cx="3402542" cy="257109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思源黑体 CN Bold" panose="020B0800000000000000" pitchFamily="34" charset="-122"/>
            </a:endParaRPr>
          </a:p>
        </p:txBody>
      </p:sp>
      <p:sp>
        <p:nvSpPr>
          <p:cNvPr id="50" name="矩形 49"/>
          <p:cNvSpPr/>
          <p:nvPr/>
        </p:nvSpPr>
        <p:spPr>
          <a:xfrm>
            <a:off x="89949" y="2228888"/>
            <a:ext cx="3402542" cy="257109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思源黑体 CN Bold" panose="020B0800000000000000" pitchFamily="34" charset="-122"/>
            </a:endParaRPr>
          </a:p>
        </p:txBody>
      </p:sp>
      <p:sp>
        <p:nvSpPr>
          <p:cNvPr id="9" name="矩形 8"/>
          <p:cNvSpPr/>
          <p:nvPr/>
        </p:nvSpPr>
        <p:spPr>
          <a:xfrm>
            <a:off x="328269" y="2710742"/>
            <a:ext cx="1295400" cy="391559"/>
          </a:xfrm>
          <a:prstGeom prst="rect">
            <a:avLst/>
          </a:prstGeom>
          <a:solidFill>
            <a:srgbClr val="EAB20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130" dirty="0">
                <a:solidFill>
                  <a:schemeClr val="tx1"/>
                </a:solidFill>
                <a:latin typeface="微软雅黑" panose="020B0503020204020204" pitchFamily="34" charset="-122"/>
                <a:ea typeface="思源黑体 CN Bold" panose="020B0800000000000000" pitchFamily="34" charset="-122"/>
              </a:rPr>
              <a:t>数学基础</a:t>
            </a:r>
          </a:p>
        </p:txBody>
      </p:sp>
      <p:sp>
        <p:nvSpPr>
          <p:cNvPr id="12" name="矩形 11"/>
          <p:cNvSpPr/>
          <p:nvPr/>
        </p:nvSpPr>
        <p:spPr>
          <a:xfrm>
            <a:off x="1894426" y="2705072"/>
            <a:ext cx="1367543" cy="397229"/>
          </a:xfrm>
          <a:prstGeom prst="rect">
            <a:avLst/>
          </a:prstGeom>
          <a:solidFill>
            <a:srgbClr val="00B0F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130" dirty="0">
                <a:solidFill>
                  <a:schemeClr val="tx1"/>
                </a:solidFill>
                <a:latin typeface="微软雅黑" panose="020B0503020204020204" pitchFamily="34" charset="-122"/>
                <a:ea typeface="思源黑体 CN Bold" panose="020B0800000000000000" pitchFamily="34" charset="-122"/>
              </a:rPr>
              <a:t>Python</a:t>
            </a:r>
            <a:r>
              <a:rPr lang="zh-CN" altLang="en-US" sz="1400" b="1" spc="130" dirty="0">
                <a:solidFill>
                  <a:schemeClr val="tx1"/>
                </a:solidFill>
                <a:latin typeface="微软雅黑" panose="020B0503020204020204" pitchFamily="34" charset="-122"/>
                <a:ea typeface="思源黑体 CN Bold" panose="020B0800000000000000" pitchFamily="34" charset="-122"/>
              </a:rPr>
              <a:t>基础</a:t>
            </a:r>
          </a:p>
        </p:txBody>
      </p:sp>
      <p:sp>
        <p:nvSpPr>
          <p:cNvPr id="13" name="矩形 12"/>
          <p:cNvSpPr/>
          <p:nvPr/>
        </p:nvSpPr>
        <p:spPr>
          <a:xfrm>
            <a:off x="328269" y="3382898"/>
            <a:ext cx="1295397" cy="589280"/>
          </a:xfrm>
          <a:prstGeom prst="rect">
            <a:avLst/>
          </a:prstGeom>
          <a:solidFill>
            <a:srgbClr val="EAB20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130" dirty="0">
                <a:solidFill>
                  <a:schemeClr val="tx1"/>
                </a:solidFill>
                <a:latin typeface="微软雅黑" panose="020B0503020204020204" pitchFamily="34" charset="-122"/>
                <a:ea typeface="思源黑体 CN Bold" panose="020B0800000000000000" pitchFamily="34" charset="-122"/>
              </a:rPr>
              <a:t>神经网络基础知识</a:t>
            </a:r>
          </a:p>
        </p:txBody>
      </p:sp>
      <p:sp>
        <p:nvSpPr>
          <p:cNvPr id="14" name="矩形 13"/>
          <p:cNvSpPr/>
          <p:nvPr/>
        </p:nvSpPr>
        <p:spPr>
          <a:xfrm>
            <a:off x="1894426" y="3370145"/>
            <a:ext cx="1367543" cy="589280"/>
          </a:xfrm>
          <a:prstGeom prst="rect">
            <a:avLst/>
          </a:prstGeom>
          <a:solidFill>
            <a:srgbClr val="00B0F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130">
                <a:solidFill>
                  <a:schemeClr val="tx1"/>
                </a:solidFill>
                <a:latin typeface="微软雅黑" panose="020B0503020204020204" pitchFamily="34" charset="-122"/>
                <a:ea typeface="思源黑体 CN Bold" panose="020B0800000000000000" pitchFamily="34" charset="-122"/>
              </a:rPr>
              <a:t>Pytorch</a:t>
            </a:r>
            <a:endParaRPr lang="en-US" altLang="zh-CN" sz="1400" b="1" spc="130" dirty="0">
              <a:solidFill>
                <a:schemeClr val="tx1"/>
              </a:solidFill>
              <a:latin typeface="微软雅黑" panose="020B0503020204020204" pitchFamily="34" charset="-122"/>
              <a:ea typeface="思源黑体 CN Bold" panose="020B0800000000000000" pitchFamily="34" charset="-122"/>
            </a:endParaRPr>
          </a:p>
          <a:p>
            <a:pPr algn="ctr"/>
            <a:r>
              <a:rPr lang="zh-CN" altLang="en-US" sz="1400" b="1" spc="130" dirty="0">
                <a:solidFill>
                  <a:schemeClr val="tx1"/>
                </a:solidFill>
                <a:latin typeface="微软雅黑" panose="020B0503020204020204" pitchFamily="34" charset="-122"/>
                <a:ea typeface="思源黑体 CN Bold" panose="020B0800000000000000" pitchFamily="34" charset="-122"/>
              </a:rPr>
              <a:t>快速入门</a:t>
            </a:r>
          </a:p>
        </p:txBody>
      </p:sp>
      <p:sp>
        <p:nvSpPr>
          <p:cNvPr id="17" name="矩形 16"/>
          <p:cNvSpPr/>
          <p:nvPr/>
        </p:nvSpPr>
        <p:spPr>
          <a:xfrm>
            <a:off x="328269" y="4365333"/>
            <a:ext cx="1295394" cy="343115"/>
          </a:xfrm>
          <a:prstGeom prst="rect">
            <a:avLst/>
          </a:prstGeom>
          <a:solidFill>
            <a:srgbClr val="EAB20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130" dirty="0">
                <a:solidFill>
                  <a:schemeClr val="tx1"/>
                </a:solidFill>
                <a:latin typeface="微软雅黑" panose="020B0503020204020204" pitchFamily="34" charset="-122"/>
                <a:ea typeface="思源黑体 CN Bold" panose="020B0800000000000000" pitchFamily="34" charset="-122"/>
              </a:rPr>
              <a:t>图像基础</a:t>
            </a:r>
          </a:p>
        </p:txBody>
      </p:sp>
      <p:sp>
        <p:nvSpPr>
          <p:cNvPr id="18" name="矩形 17"/>
          <p:cNvSpPr/>
          <p:nvPr/>
        </p:nvSpPr>
        <p:spPr>
          <a:xfrm>
            <a:off x="1894426" y="4348161"/>
            <a:ext cx="1367543" cy="343115"/>
          </a:xfrm>
          <a:prstGeom prst="rect">
            <a:avLst/>
          </a:prstGeom>
          <a:solidFill>
            <a:srgbClr val="00B0F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130" dirty="0">
                <a:solidFill>
                  <a:schemeClr val="tx1"/>
                </a:solidFill>
                <a:latin typeface="微软雅黑" panose="020B0503020204020204" pitchFamily="34" charset="-122"/>
                <a:ea typeface="思源黑体 CN Bold" panose="020B0800000000000000" pitchFamily="34" charset="-122"/>
              </a:rPr>
              <a:t>NLP</a:t>
            </a:r>
            <a:r>
              <a:rPr lang="zh-CN" altLang="en-US" sz="1400" b="1" spc="130" dirty="0">
                <a:solidFill>
                  <a:schemeClr val="tx1"/>
                </a:solidFill>
                <a:latin typeface="微软雅黑" panose="020B0503020204020204" pitchFamily="34" charset="-122"/>
                <a:ea typeface="思源黑体 CN Bold" panose="020B0800000000000000" pitchFamily="34" charset="-122"/>
              </a:rPr>
              <a:t>基础</a:t>
            </a:r>
          </a:p>
        </p:txBody>
      </p:sp>
      <p:cxnSp>
        <p:nvCxnSpPr>
          <p:cNvPr id="19" name="直接连接符 18"/>
          <p:cNvCxnSpPr>
            <a:stCxn id="9" idx="2"/>
            <a:endCxn id="13" idx="0"/>
          </p:cNvCxnSpPr>
          <p:nvPr/>
        </p:nvCxnSpPr>
        <p:spPr>
          <a:xfrm flipH="1">
            <a:off x="975968" y="3102301"/>
            <a:ext cx="1" cy="280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3"/>
            <a:endCxn id="12" idx="1"/>
          </p:cNvCxnSpPr>
          <p:nvPr/>
        </p:nvCxnSpPr>
        <p:spPr>
          <a:xfrm flipV="1">
            <a:off x="1623669" y="2903687"/>
            <a:ext cx="270757" cy="2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2" idx="2"/>
            <a:endCxn id="14" idx="0"/>
          </p:cNvCxnSpPr>
          <p:nvPr/>
        </p:nvCxnSpPr>
        <p:spPr>
          <a:xfrm>
            <a:off x="2578198" y="3102301"/>
            <a:ext cx="0" cy="267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13" idx="2"/>
            <a:endCxn id="14" idx="2"/>
          </p:cNvCxnSpPr>
          <p:nvPr/>
        </p:nvCxnSpPr>
        <p:spPr>
          <a:xfrm rot="5400000" flipH="1" flipV="1">
            <a:off x="1770706" y="3164687"/>
            <a:ext cx="12753" cy="1602230"/>
          </a:xfrm>
          <a:prstGeom prst="bentConnector3">
            <a:avLst>
              <a:gd name="adj1" fmla="val -1792519"/>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217269" y="4204556"/>
            <a:ext cx="0" cy="160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2341219" y="4204556"/>
            <a:ext cx="0" cy="143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72789" y="2295769"/>
            <a:ext cx="1998239" cy="369332"/>
          </a:xfrm>
          <a:prstGeom prst="rect">
            <a:avLst/>
          </a:prstGeom>
          <a:noFill/>
        </p:spPr>
        <p:txBody>
          <a:bodyPr wrap="none" rtlCol="0">
            <a:spAutoFit/>
          </a:bodyPr>
          <a:lstStyle>
            <a:defPPr>
              <a:defRPr lang="zh-CN"/>
            </a:defPPr>
            <a:lvl1pPr>
              <a:defRPr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solidFill>
                  <a:schemeClr val="tx1"/>
                </a:solidFill>
                <a:ea typeface="思源黑体 CN Bold" panose="020B0800000000000000" pitchFamily="34" charset="-122"/>
              </a:rPr>
              <a:t>Step0</a:t>
            </a:r>
            <a:r>
              <a:rPr lang="zh-CN" altLang="en-US" dirty="0">
                <a:solidFill>
                  <a:schemeClr val="tx1"/>
                </a:solidFill>
                <a:ea typeface="思源黑体 CN Bold" panose="020B0800000000000000" pitchFamily="34" charset="-122"/>
              </a:rPr>
              <a:t>：选修知识</a:t>
            </a:r>
          </a:p>
        </p:txBody>
      </p:sp>
      <p:sp>
        <p:nvSpPr>
          <p:cNvPr id="57" name="文本框 56"/>
          <p:cNvSpPr txBox="1"/>
          <p:nvPr/>
        </p:nvSpPr>
        <p:spPr>
          <a:xfrm>
            <a:off x="275226" y="4049855"/>
            <a:ext cx="744114" cy="276999"/>
          </a:xfrm>
          <a:prstGeom prst="rect">
            <a:avLst/>
          </a:prstGeom>
          <a:ln>
            <a:noFill/>
          </a:ln>
        </p:spPr>
        <p:txBody>
          <a:bodyPr wrap="none" rtlCol="0">
            <a:spAutoFit/>
          </a:bodyPr>
          <a:lstStyle/>
          <a:p>
            <a:pPr algn="l"/>
            <a:r>
              <a:rPr lang="en-US" altLang="zh-CN" sz="1200" dirty="0">
                <a:latin typeface="微软雅黑" panose="020B0503020204020204" pitchFamily="34" charset="-122"/>
                <a:ea typeface="思源黑体 CN Bold" panose="020B0800000000000000" pitchFamily="34" charset="-122"/>
              </a:rPr>
              <a:t>CV </a:t>
            </a:r>
            <a:r>
              <a:rPr lang="zh-CN" altLang="en-US" sz="1200" dirty="0">
                <a:latin typeface="微软雅黑" panose="020B0503020204020204" pitchFamily="34" charset="-122"/>
                <a:ea typeface="思源黑体 CN Bold" panose="020B0800000000000000" pitchFamily="34" charset="-122"/>
              </a:rPr>
              <a:t>方向</a:t>
            </a:r>
          </a:p>
        </p:txBody>
      </p:sp>
      <p:sp>
        <p:nvSpPr>
          <p:cNvPr id="58" name="文本框 57"/>
          <p:cNvSpPr txBox="1"/>
          <p:nvPr/>
        </p:nvSpPr>
        <p:spPr>
          <a:xfrm>
            <a:off x="2569822" y="4015293"/>
            <a:ext cx="835485" cy="276999"/>
          </a:xfrm>
          <a:prstGeom prst="rect">
            <a:avLst/>
          </a:prstGeom>
        </p:spPr>
        <p:txBody>
          <a:bodyPr wrap="none" rtlCol="0">
            <a:spAutoFit/>
          </a:bodyPr>
          <a:lstStyle/>
          <a:p>
            <a:pPr algn="l"/>
            <a:r>
              <a:rPr lang="en-US" altLang="zh-CN" sz="1200" dirty="0">
                <a:latin typeface="微软雅黑" panose="020B0503020204020204" pitchFamily="34" charset="-122"/>
                <a:ea typeface="思源黑体 CN Bold" panose="020B0800000000000000" pitchFamily="34" charset="-122"/>
              </a:rPr>
              <a:t>NLP </a:t>
            </a:r>
            <a:r>
              <a:rPr lang="zh-CN" altLang="en-US" sz="1200" dirty="0">
                <a:latin typeface="微软雅黑" panose="020B0503020204020204" pitchFamily="34" charset="-122"/>
                <a:ea typeface="思源黑体 CN Bold" panose="020B0800000000000000" pitchFamily="34" charset="-122"/>
              </a:rPr>
              <a:t>方向</a:t>
            </a:r>
          </a:p>
        </p:txBody>
      </p:sp>
      <p:sp>
        <p:nvSpPr>
          <p:cNvPr id="70" name="矩形 69"/>
          <p:cNvSpPr/>
          <p:nvPr/>
        </p:nvSpPr>
        <p:spPr>
          <a:xfrm>
            <a:off x="5399180" y="3382898"/>
            <a:ext cx="1295394" cy="391559"/>
          </a:xfrm>
          <a:prstGeom prst="rect">
            <a:avLst/>
          </a:prstGeom>
          <a:solidFill>
            <a:srgbClr val="EAB20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130" dirty="0">
                <a:solidFill>
                  <a:schemeClr val="tx1"/>
                </a:solidFill>
                <a:latin typeface="微软雅黑" panose="020B0503020204020204" pitchFamily="34" charset="-122"/>
                <a:ea typeface="思源黑体 CN Bold" panose="020B0800000000000000" pitchFamily="34" charset="-122"/>
              </a:rPr>
              <a:t>10</a:t>
            </a:r>
            <a:r>
              <a:rPr lang="zh-CN" altLang="en-US" sz="1400" b="1" spc="130" dirty="0">
                <a:solidFill>
                  <a:schemeClr val="tx1"/>
                </a:solidFill>
                <a:latin typeface="微软雅黑" panose="020B0503020204020204" pitchFamily="34" charset="-122"/>
                <a:ea typeface="思源黑体 CN Bold" panose="020B0800000000000000" pitchFamily="34" charset="-122"/>
              </a:rPr>
              <a:t>篇论文</a:t>
            </a:r>
          </a:p>
        </p:txBody>
      </p:sp>
      <p:sp>
        <p:nvSpPr>
          <p:cNvPr id="71" name="矩形 70"/>
          <p:cNvSpPr/>
          <p:nvPr/>
        </p:nvSpPr>
        <p:spPr>
          <a:xfrm>
            <a:off x="5399181" y="4150091"/>
            <a:ext cx="1295394" cy="391558"/>
          </a:xfrm>
          <a:prstGeom prst="rect">
            <a:avLst/>
          </a:prstGeom>
          <a:solidFill>
            <a:srgbClr val="00B0F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pc="130" dirty="0">
                <a:solidFill>
                  <a:schemeClr val="tx1"/>
                </a:solidFill>
                <a:latin typeface="微软雅黑" panose="020B0503020204020204" pitchFamily="34" charset="-122"/>
                <a:ea typeface="思源黑体 CN Bold" panose="020B0800000000000000" pitchFamily="34" charset="-122"/>
              </a:rPr>
              <a:t>10</a:t>
            </a:r>
            <a:r>
              <a:rPr lang="zh-CN" altLang="en-US" sz="1400" b="1" spc="130" dirty="0">
                <a:solidFill>
                  <a:schemeClr val="tx1"/>
                </a:solidFill>
                <a:latin typeface="微软雅黑" panose="020B0503020204020204" pitchFamily="34" charset="-122"/>
                <a:ea typeface="思源黑体 CN Bold" panose="020B0800000000000000" pitchFamily="34" charset="-122"/>
              </a:rPr>
              <a:t>篇论文</a:t>
            </a:r>
          </a:p>
        </p:txBody>
      </p:sp>
      <p:sp>
        <p:nvSpPr>
          <p:cNvPr id="121" name="矩形 120"/>
          <p:cNvSpPr/>
          <p:nvPr/>
        </p:nvSpPr>
        <p:spPr>
          <a:xfrm>
            <a:off x="8522557" y="2228887"/>
            <a:ext cx="3402542" cy="257109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思源黑体 CN Bold" panose="020B0800000000000000" pitchFamily="34" charset="-122"/>
            </a:endParaRPr>
          </a:p>
        </p:txBody>
      </p:sp>
      <p:sp>
        <p:nvSpPr>
          <p:cNvPr id="105" name="文本框 104"/>
          <p:cNvSpPr txBox="1"/>
          <p:nvPr/>
        </p:nvSpPr>
        <p:spPr>
          <a:xfrm>
            <a:off x="4671183" y="2674230"/>
            <a:ext cx="2769284" cy="369332"/>
          </a:xfrm>
          <a:prstGeom prst="rect">
            <a:avLst/>
          </a:prstGeom>
          <a:noFill/>
        </p:spPr>
        <p:txBody>
          <a:bodyPr wrap="none" rtlCol="0">
            <a:spAutoFit/>
          </a:bodyPr>
          <a:lstStyle/>
          <a:p>
            <a:pPr algn="ctr"/>
            <a:r>
              <a:rPr lang="en-US" altLang="zh-CN" b="1" dirty="0">
                <a:latin typeface="微软雅黑" panose="020B0503020204020204" pitchFamily="34" charset="-122"/>
                <a:ea typeface="思源黑体 CN Bold" panose="020B0800000000000000" pitchFamily="34" charset="-122"/>
              </a:rPr>
              <a:t>Step1</a:t>
            </a:r>
            <a:r>
              <a:rPr lang="zh-CN" altLang="en-US" b="1" dirty="0">
                <a:latin typeface="微软雅黑" panose="020B0503020204020204" pitchFamily="34" charset="-122"/>
                <a:ea typeface="思源黑体 CN Bold" panose="020B0800000000000000" pitchFamily="34" charset="-122"/>
              </a:rPr>
              <a:t>：</a:t>
            </a:r>
            <a:r>
              <a:rPr lang="en-US" altLang="zh-CN" b="1" dirty="0">
                <a:latin typeface="微软雅黑" panose="020B0503020204020204" pitchFamily="34" charset="-122"/>
                <a:ea typeface="思源黑体 CN Bold" panose="020B0800000000000000" pitchFamily="34" charset="-122"/>
              </a:rPr>
              <a:t>Baseline Paper</a:t>
            </a:r>
            <a:endParaRPr lang="zh-CN" altLang="en-US" b="1" dirty="0">
              <a:latin typeface="微软雅黑" panose="020B0503020204020204" pitchFamily="34" charset="-122"/>
              <a:ea typeface="思源黑体 CN Bold" panose="020B0800000000000000" pitchFamily="34" charset="-122"/>
            </a:endParaRPr>
          </a:p>
        </p:txBody>
      </p:sp>
      <p:sp>
        <p:nvSpPr>
          <p:cNvPr id="122" name="文本框 121"/>
          <p:cNvSpPr txBox="1"/>
          <p:nvPr/>
        </p:nvSpPr>
        <p:spPr>
          <a:xfrm>
            <a:off x="8859938" y="2256775"/>
            <a:ext cx="2732415" cy="369332"/>
          </a:xfrm>
          <a:prstGeom prst="rect">
            <a:avLst/>
          </a:prstGeom>
          <a:noFill/>
        </p:spPr>
        <p:txBody>
          <a:bodyPr wrap="none" rtlCol="0">
            <a:spAutoFit/>
          </a:bodyPr>
          <a:lstStyle>
            <a:defPPr>
              <a:defRPr lang="zh-CN"/>
            </a:defPPr>
            <a:lvl1pPr>
              <a:defRPr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solidFill>
                  <a:schemeClr val="tx1"/>
                </a:solidFill>
                <a:ea typeface="思源黑体 CN Bold" panose="020B0800000000000000" pitchFamily="34" charset="-122"/>
              </a:rPr>
              <a:t>Step2</a:t>
            </a:r>
            <a:r>
              <a:rPr lang="zh-CN" altLang="en-US" dirty="0">
                <a:solidFill>
                  <a:schemeClr val="tx1"/>
                </a:solidFill>
                <a:ea typeface="思源黑体 CN Bold" panose="020B0800000000000000" pitchFamily="34" charset="-122"/>
              </a:rPr>
              <a:t>：细分专题 </a:t>
            </a:r>
            <a:r>
              <a:rPr lang="en-US" altLang="zh-CN" dirty="0">
                <a:solidFill>
                  <a:schemeClr val="tx1"/>
                </a:solidFill>
                <a:ea typeface="思源黑体 CN Bold" panose="020B0800000000000000" pitchFamily="34" charset="-122"/>
              </a:rPr>
              <a:t>Paper</a:t>
            </a:r>
            <a:endParaRPr lang="zh-CN" altLang="en-US" dirty="0">
              <a:solidFill>
                <a:schemeClr val="tx1"/>
              </a:solidFill>
              <a:ea typeface="思源黑体 CN Bold" panose="020B0800000000000000" pitchFamily="34" charset="-122"/>
            </a:endParaRPr>
          </a:p>
        </p:txBody>
      </p:sp>
      <p:sp>
        <p:nvSpPr>
          <p:cNvPr id="137" name="矩形 136"/>
          <p:cNvSpPr/>
          <p:nvPr/>
        </p:nvSpPr>
        <p:spPr>
          <a:xfrm>
            <a:off x="8760877" y="2767473"/>
            <a:ext cx="1295394" cy="1923803"/>
          </a:xfrm>
          <a:prstGeom prst="rect">
            <a:avLst/>
          </a:prstGeom>
          <a:solidFill>
            <a:srgbClr val="EAB20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spc="130" dirty="0">
                <a:solidFill>
                  <a:schemeClr val="tx1"/>
                </a:solidFill>
                <a:latin typeface="微软雅黑" panose="020B0503020204020204" pitchFamily="34" charset="-122"/>
                <a:ea typeface="思源黑体 CN Bold" panose="020B0800000000000000" pitchFamily="34" charset="-122"/>
              </a:rPr>
              <a:t>语义分割；</a:t>
            </a:r>
            <a:endParaRPr lang="en-US" altLang="zh-CN" sz="1400" b="1" spc="130" dirty="0">
              <a:solidFill>
                <a:schemeClr val="tx1"/>
              </a:solidFill>
              <a:latin typeface="微软雅黑" panose="020B0503020204020204" pitchFamily="34" charset="-122"/>
              <a:ea typeface="思源黑体 CN Bold" panose="020B0800000000000000" pitchFamily="34" charset="-122"/>
            </a:endParaRPr>
          </a:p>
          <a:p>
            <a:pPr>
              <a:lnSpc>
                <a:spcPct val="150000"/>
              </a:lnSpc>
            </a:pPr>
            <a:r>
              <a:rPr lang="zh-CN" altLang="en-US" sz="1400" b="1" spc="130" dirty="0">
                <a:solidFill>
                  <a:schemeClr val="tx1"/>
                </a:solidFill>
                <a:latin typeface="微软雅黑" panose="020B0503020204020204" pitchFamily="34" charset="-122"/>
                <a:ea typeface="思源黑体 CN Bold" panose="020B0800000000000000" pitchFamily="34" charset="-122"/>
              </a:rPr>
              <a:t>目标检测；</a:t>
            </a:r>
            <a:endParaRPr lang="en-US" altLang="zh-CN" sz="1400" b="1" spc="130" dirty="0">
              <a:solidFill>
                <a:schemeClr val="tx1"/>
              </a:solidFill>
              <a:latin typeface="微软雅黑" panose="020B0503020204020204" pitchFamily="34" charset="-122"/>
              <a:ea typeface="思源黑体 CN Bold" panose="020B0800000000000000" pitchFamily="34" charset="-122"/>
            </a:endParaRPr>
          </a:p>
          <a:p>
            <a:pPr>
              <a:lnSpc>
                <a:spcPct val="150000"/>
              </a:lnSpc>
            </a:pPr>
            <a:r>
              <a:rPr lang="en-US" altLang="zh-CN" sz="1400" b="1" spc="130" dirty="0">
                <a:solidFill>
                  <a:schemeClr val="tx1"/>
                </a:solidFill>
                <a:latin typeface="微软雅黑" panose="020B0503020204020204" pitchFamily="34" charset="-122"/>
                <a:ea typeface="思源黑体 CN Bold" panose="020B0800000000000000" pitchFamily="34" charset="-122"/>
              </a:rPr>
              <a:t>GAN</a:t>
            </a:r>
            <a:r>
              <a:rPr lang="zh-CN" altLang="en-US" sz="1400" b="1" spc="130" dirty="0">
                <a:solidFill>
                  <a:schemeClr val="tx1"/>
                </a:solidFill>
                <a:latin typeface="微软雅黑" panose="020B0503020204020204" pitchFamily="34" charset="-122"/>
                <a:ea typeface="思源黑体 CN Bold" panose="020B0800000000000000" pitchFamily="34" charset="-122"/>
              </a:rPr>
              <a:t>；</a:t>
            </a:r>
          </a:p>
          <a:p>
            <a:pPr>
              <a:lnSpc>
                <a:spcPct val="150000"/>
              </a:lnSpc>
            </a:pPr>
            <a:r>
              <a:rPr lang="en-US" altLang="zh-CN" sz="1400" b="1" spc="130" dirty="0">
                <a:solidFill>
                  <a:schemeClr val="tx1"/>
                </a:solidFill>
                <a:latin typeface="微软雅黑" panose="020B0503020204020204" pitchFamily="34" charset="-122"/>
                <a:ea typeface="思源黑体 CN Bold" panose="020B0800000000000000" pitchFamily="34" charset="-122"/>
              </a:rPr>
              <a:t>OCR</a:t>
            </a:r>
            <a:r>
              <a:rPr lang="zh-CN" altLang="en-US" sz="1400" b="1" spc="130" dirty="0">
                <a:solidFill>
                  <a:schemeClr val="tx1"/>
                </a:solidFill>
                <a:latin typeface="微软雅黑" panose="020B0503020204020204" pitchFamily="34" charset="-122"/>
                <a:ea typeface="思源黑体 CN Bold" panose="020B0800000000000000" pitchFamily="34" charset="-122"/>
              </a:rPr>
              <a:t>；</a:t>
            </a:r>
            <a:endParaRPr lang="en-US" altLang="zh-CN" sz="1400" b="1" spc="130" dirty="0">
              <a:solidFill>
                <a:schemeClr val="tx1"/>
              </a:solidFill>
              <a:latin typeface="微软雅黑" panose="020B0503020204020204" pitchFamily="34" charset="-122"/>
              <a:ea typeface="思源黑体 CN Bold" panose="020B0800000000000000" pitchFamily="34" charset="-122"/>
            </a:endParaRPr>
          </a:p>
          <a:p>
            <a:pPr>
              <a:lnSpc>
                <a:spcPct val="150000"/>
              </a:lnSpc>
            </a:pPr>
            <a:r>
              <a:rPr lang="zh-CN" altLang="en-US" sz="1400" b="1" spc="130" dirty="0">
                <a:solidFill>
                  <a:schemeClr val="tx1"/>
                </a:solidFill>
                <a:latin typeface="微软雅黑" panose="020B0503020204020204" pitchFamily="34" charset="-122"/>
                <a:ea typeface="思源黑体 CN Bold" panose="020B0800000000000000" pitchFamily="34" charset="-122"/>
              </a:rPr>
              <a:t>轻量化网络</a:t>
            </a:r>
          </a:p>
        </p:txBody>
      </p:sp>
      <p:sp>
        <p:nvSpPr>
          <p:cNvPr id="138" name="矩形 137"/>
          <p:cNvSpPr/>
          <p:nvPr/>
        </p:nvSpPr>
        <p:spPr>
          <a:xfrm>
            <a:off x="10327034" y="2767473"/>
            <a:ext cx="1295394" cy="1923803"/>
          </a:xfrm>
          <a:prstGeom prst="rect">
            <a:avLst/>
          </a:prstGeom>
          <a:solidFill>
            <a:srgbClr val="00B0F0"/>
          </a:solidFill>
          <a:ln>
            <a:noFill/>
          </a:ln>
          <a:effectLst>
            <a:outerShdw blurRad="88900" dist="12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spc="130" dirty="0">
                <a:solidFill>
                  <a:schemeClr val="bg1"/>
                </a:solidFill>
                <a:latin typeface="微软雅黑" panose="020B0503020204020204" pitchFamily="34" charset="-122"/>
                <a:ea typeface="思源黑体 CN Bold" panose="020B0800000000000000" pitchFamily="34" charset="-122"/>
              </a:rPr>
              <a:t>信息抽取；</a:t>
            </a:r>
            <a:endParaRPr lang="en-US" altLang="zh-CN" sz="1400" b="1" spc="130" dirty="0">
              <a:solidFill>
                <a:schemeClr val="bg1"/>
              </a:solidFill>
              <a:latin typeface="微软雅黑" panose="020B0503020204020204" pitchFamily="34" charset="-122"/>
              <a:ea typeface="思源黑体 CN Bold" panose="020B0800000000000000" pitchFamily="34" charset="-122"/>
            </a:endParaRPr>
          </a:p>
          <a:p>
            <a:pPr>
              <a:lnSpc>
                <a:spcPct val="150000"/>
              </a:lnSpc>
            </a:pPr>
            <a:r>
              <a:rPr lang="zh-CN" altLang="en-US" sz="1400" b="1" spc="130" dirty="0">
                <a:solidFill>
                  <a:schemeClr val="bg1"/>
                </a:solidFill>
                <a:latin typeface="微软雅黑" panose="020B0503020204020204" pitchFamily="34" charset="-122"/>
                <a:ea typeface="思源黑体 CN Bold" panose="020B0800000000000000" pitchFamily="34" charset="-122"/>
              </a:rPr>
              <a:t>预训练模型；</a:t>
            </a:r>
          </a:p>
          <a:p>
            <a:pPr>
              <a:lnSpc>
                <a:spcPct val="150000"/>
              </a:lnSpc>
            </a:pPr>
            <a:r>
              <a:rPr lang="zh-CN" altLang="en-US" sz="1400" b="1" spc="130" dirty="0">
                <a:solidFill>
                  <a:schemeClr val="bg1"/>
                </a:solidFill>
                <a:latin typeface="微软雅黑" panose="020B0503020204020204" pitchFamily="34" charset="-122"/>
                <a:ea typeface="思源黑体 CN Bold" panose="020B0800000000000000" pitchFamily="34" charset="-122"/>
              </a:rPr>
              <a:t>图神经网络；</a:t>
            </a:r>
            <a:endParaRPr lang="en-US" altLang="zh-CN" sz="1400" b="1" spc="130" dirty="0">
              <a:solidFill>
                <a:schemeClr val="bg1"/>
              </a:solidFill>
              <a:latin typeface="微软雅黑" panose="020B0503020204020204" pitchFamily="34" charset="-122"/>
              <a:ea typeface="思源黑体 CN Bold" panose="020B0800000000000000" pitchFamily="34" charset="-122"/>
            </a:endParaRPr>
          </a:p>
          <a:p>
            <a:pPr>
              <a:lnSpc>
                <a:spcPct val="150000"/>
              </a:lnSpc>
            </a:pPr>
            <a:r>
              <a:rPr lang="zh-CN" altLang="en-US" sz="1400" b="1" spc="130" dirty="0">
                <a:solidFill>
                  <a:schemeClr val="bg1"/>
                </a:solidFill>
                <a:latin typeface="微软雅黑" panose="020B0503020204020204" pitchFamily="34" charset="-122"/>
                <a:ea typeface="思源黑体 CN Bold" panose="020B0800000000000000" pitchFamily="34" charset="-122"/>
              </a:rPr>
              <a:t>句子匹配；</a:t>
            </a:r>
            <a:endParaRPr lang="en-US" altLang="zh-CN" sz="1400" b="1" spc="130" dirty="0">
              <a:solidFill>
                <a:schemeClr val="bg1"/>
              </a:solidFill>
              <a:latin typeface="微软雅黑" panose="020B0503020204020204" pitchFamily="34" charset="-122"/>
              <a:ea typeface="思源黑体 CN Bold" panose="020B0800000000000000" pitchFamily="34" charset="-122"/>
            </a:endParaRPr>
          </a:p>
          <a:p>
            <a:pPr>
              <a:lnSpc>
                <a:spcPct val="150000"/>
              </a:lnSpc>
            </a:pPr>
            <a:r>
              <a:rPr lang="zh-CN" altLang="en-US" sz="1400" b="1" spc="130" dirty="0">
                <a:solidFill>
                  <a:schemeClr val="bg1"/>
                </a:solidFill>
                <a:latin typeface="微软雅黑" panose="020B0503020204020204" pitchFamily="34" charset="-122"/>
                <a:ea typeface="思源黑体 CN Bold" panose="020B0800000000000000" pitchFamily="34" charset="-122"/>
              </a:rPr>
              <a:t>机器翻译；</a:t>
            </a:r>
          </a:p>
        </p:txBody>
      </p:sp>
      <p:sp>
        <p:nvSpPr>
          <p:cNvPr id="153" name="文本框 152"/>
          <p:cNvSpPr txBox="1"/>
          <p:nvPr/>
        </p:nvSpPr>
        <p:spPr>
          <a:xfrm>
            <a:off x="209005" y="5019932"/>
            <a:ext cx="1842171" cy="738664"/>
          </a:xfrm>
          <a:prstGeom prst="rect">
            <a:avLst/>
          </a:prstGeom>
        </p:spPr>
        <p:txBody>
          <a:bodyPr wrap="none" rtlCol="0">
            <a:spAutoFit/>
          </a:bodyPr>
          <a:lstStyle/>
          <a:p>
            <a:r>
              <a:rPr lang="zh-CN" altLang="en-US" sz="1400" dirty="0">
                <a:latin typeface="思源黑体 CN Regular" panose="020B0500000000000000" pitchFamily="34" charset="-122"/>
                <a:ea typeface="思源黑体 CN Regular" panose="020B0500000000000000" pitchFamily="34" charset="-122"/>
              </a:rPr>
              <a:t>注：</a:t>
            </a:r>
            <a:endParaRPr lang="en-US" altLang="zh-CN" sz="1400" dirty="0">
              <a:latin typeface="思源黑体 CN Regular" panose="020B0500000000000000" pitchFamily="34" charset="-122"/>
              <a:ea typeface="思源黑体 CN Regular" panose="020B0500000000000000" pitchFamily="34" charset="-122"/>
            </a:endParaRPr>
          </a:p>
          <a:p>
            <a:r>
              <a:rPr lang="zh-CN" altLang="en-US" sz="1400" dirty="0">
                <a:latin typeface="思源黑体 CN Regular" panose="020B0500000000000000" pitchFamily="34" charset="-122"/>
                <a:ea typeface="思源黑体 CN Regular" panose="020B0500000000000000" pitchFamily="34" charset="-122"/>
              </a:rPr>
              <a:t>根据个人学习基础，</a:t>
            </a:r>
            <a:endParaRPr lang="en-US" altLang="zh-CN" sz="1400" dirty="0">
              <a:latin typeface="思源黑体 CN Regular" panose="020B0500000000000000" pitchFamily="34" charset="-122"/>
              <a:ea typeface="思源黑体 CN Regular" panose="020B0500000000000000" pitchFamily="34" charset="-122"/>
            </a:endParaRPr>
          </a:p>
          <a:p>
            <a:r>
              <a:rPr lang="zh-CN" altLang="en-US" sz="1400" dirty="0">
                <a:latin typeface="思源黑体 CN Regular" panose="020B0500000000000000" pitchFamily="34" charset="-122"/>
                <a:ea typeface="思源黑体 CN Regular" panose="020B0500000000000000" pitchFamily="34" charset="-122"/>
              </a:rPr>
              <a:t>进入不同学习阶段</a:t>
            </a:r>
          </a:p>
        </p:txBody>
      </p:sp>
      <p:pic>
        <p:nvPicPr>
          <p:cNvPr id="30" name="图片 29">
            <a:extLst>
              <a:ext uri="{FF2B5EF4-FFF2-40B4-BE49-F238E27FC236}">
                <a16:creationId xmlns:a16="http://schemas.microsoft.com/office/drawing/2014/main" id="{0CB0B183-A4D4-9AD4-21CE-8D9BC6176432}"/>
              </a:ext>
            </a:extLst>
          </p:cNvPr>
          <p:cNvPicPr>
            <a:picLocks noChangeAspect="1"/>
          </p:cNvPicPr>
          <p:nvPr/>
        </p:nvPicPr>
        <p:blipFill>
          <a:blip r:embed="rId4"/>
          <a:stretch>
            <a:fillRect/>
          </a:stretch>
        </p:blipFill>
        <p:spPr>
          <a:xfrm>
            <a:off x="9763098" y="110853"/>
            <a:ext cx="2143125" cy="1038225"/>
          </a:xfrm>
          <a:prstGeom prst="rect">
            <a:avLst/>
          </a:prstGeom>
        </p:spPr>
      </p:pic>
      <p:sp>
        <p:nvSpPr>
          <p:cNvPr id="66" name="箭头: 右 65">
            <a:extLst>
              <a:ext uri="{FF2B5EF4-FFF2-40B4-BE49-F238E27FC236}">
                <a16:creationId xmlns:a16="http://schemas.microsoft.com/office/drawing/2014/main" id="{26F43B8E-2AB6-0DE9-5DB8-9E6B5766BC34}"/>
              </a:ext>
            </a:extLst>
          </p:cNvPr>
          <p:cNvSpPr/>
          <p:nvPr/>
        </p:nvSpPr>
        <p:spPr>
          <a:xfrm>
            <a:off x="3688422" y="3437716"/>
            <a:ext cx="569530" cy="2979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67" name="箭头: 右 66">
            <a:extLst>
              <a:ext uri="{FF2B5EF4-FFF2-40B4-BE49-F238E27FC236}">
                <a16:creationId xmlns:a16="http://schemas.microsoft.com/office/drawing/2014/main" id="{31E0AC31-FDB8-43FC-47FF-A9251702092F}"/>
              </a:ext>
            </a:extLst>
          </p:cNvPr>
          <p:cNvSpPr/>
          <p:nvPr/>
        </p:nvSpPr>
        <p:spPr>
          <a:xfrm>
            <a:off x="7883036" y="3430010"/>
            <a:ext cx="569530" cy="2979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68" name="直接连接符 67">
            <a:extLst>
              <a:ext uri="{FF2B5EF4-FFF2-40B4-BE49-F238E27FC236}">
                <a16:creationId xmlns:a16="http://schemas.microsoft.com/office/drawing/2014/main" id="{C697A655-E196-6A0C-BBCB-F4C16C3023C6}"/>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BFD81738-4403-8AFC-70DF-96E142005339}"/>
              </a:ext>
            </a:extLst>
          </p:cNvPr>
          <p:cNvSpPr txBox="1"/>
          <p:nvPr/>
        </p:nvSpPr>
        <p:spPr>
          <a:xfrm>
            <a:off x="5326081" y="276830"/>
            <a:ext cx="2761660" cy="523220"/>
          </a:xfrm>
          <a:prstGeom prst="rect">
            <a:avLst/>
          </a:prstGeom>
          <a:noFill/>
        </p:spPr>
        <p:txBody>
          <a:bodyPr wrap="square" rtlCol="0">
            <a:spAutoFit/>
          </a:bodyPr>
          <a:lstStyle/>
          <a:p>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学习路径</a:t>
            </a:r>
          </a:p>
        </p:txBody>
      </p:sp>
      <p:grpSp>
        <p:nvGrpSpPr>
          <p:cNvPr id="72" name="组合 71">
            <a:extLst>
              <a:ext uri="{FF2B5EF4-FFF2-40B4-BE49-F238E27FC236}">
                <a16:creationId xmlns:a16="http://schemas.microsoft.com/office/drawing/2014/main" id="{7165BEF1-1140-7B72-ABF7-0CF0F555D6EF}"/>
              </a:ext>
            </a:extLst>
          </p:cNvPr>
          <p:cNvGrpSpPr/>
          <p:nvPr/>
        </p:nvGrpSpPr>
        <p:grpSpPr>
          <a:xfrm>
            <a:off x="4848688" y="359255"/>
            <a:ext cx="445894" cy="351309"/>
            <a:chOff x="123780" y="534395"/>
            <a:chExt cx="445894" cy="351309"/>
          </a:xfrm>
        </p:grpSpPr>
        <p:sp>
          <p:nvSpPr>
            <p:cNvPr id="73" name="等腰三角形 72">
              <a:extLst>
                <a:ext uri="{FF2B5EF4-FFF2-40B4-BE49-F238E27FC236}">
                  <a16:creationId xmlns:a16="http://schemas.microsoft.com/office/drawing/2014/main" id="{0F7F6F59-2F12-0937-0FC9-6CADF4D38E09}"/>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A835C38C-3B01-0EC4-9C03-5DC00BD93E06}"/>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a:extLst>
                <a:ext uri="{FF2B5EF4-FFF2-40B4-BE49-F238E27FC236}">
                  <a16:creationId xmlns:a16="http://schemas.microsoft.com/office/drawing/2014/main" id="{09811F04-B22D-C3BF-B99D-46DF6768505B}"/>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59FC4955-D766-66EF-23D3-49E7F9CF52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9585" y="5398204"/>
            <a:ext cx="1472415" cy="147241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E0839CAC-7D2C-4727-BB41-2FED99CEDC6A}"/>
              </a:ext>
            </a:extLst>
          </p:cNvPr>
          <p:cNvSpPr>
            <a:spLocks/>
          </p:cNvSpPr>
          <p:nvPr/>
        </p:nvSpPr>
        <p:spPr bwMode="auto">
          <a:xfrm>
            <a:off x="3309938" y="4475351"/>
            <a:ext cx="8886825" cy="1881187"/>
          </a:xfrm>
          <a:custGeom>
            <a:avLst/>
            <a:gdLst>
              <a:gd name="T0" fmla="*/ 8886825 w 11567"/>
              <a:gd name="T1" fmla="*/ 1881187 h 2441"/>
              <a:gd name="T2" fmla="*/ 0 w 11567"/>
              <a:gd name="T3" fmla="*/ 1881187 h 2441"/>
              <a:gd name="T4" fmla="*/ 1184705 w 11567"/>
              <a:gd name="T5" fmla="*/ 0 h 2441"/>
              <a:gd name="T6" fmla="*/ 8886825 w 11567"/>
              <a:gd name="T7" fmla="*/ 0 h 2441"/>
              <a:gd name="T8" fmla="*/ 8886825 w 11567"/>
              <a:gd name="T9" fmla="*/ 1881187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13" name="Freeform 6">
            <a:extLst>
              <a:ext uri="{FF2B5EF4-FFF2-40B4-BE49-F238E27FC236}">
                <a16:creationId xmlns:a16="http://schemas.microsoft.com/office/drawing/2014/main" id="{E3471230-A0AD-47CD-ABCD-44C152A77ACC}"/>
              </a:ext>
            </a:extLst>
          </p:cNvPr>
          <p:cNvSpPr>
            <a:spLocks/>
          </p:cNvSpPr>
          <p:nvPr/>
        </p:nvSpPr>
        <p:spPr bwMode="auto">
          <a:xfrm>
            <a:off x="0" y="5145088"/>
            <a:ext cx="5695950" cy="1712912"/>
          </a:xfrm>
          <a:custGeom>
            <a:avLst/>
            <a:gdLst>
              <a:gd name="T0" fmla="*/ 0 w 7413"/>
              <a:gd name="T1" fmla="*/ 0 h 2222"/>
              <a:gd name="T2" fmla="*/ 5695950 w 7413"/>
              <a:gd name="T3" fmla="*/ 0 h 2222"/>
              <a:gd name="T4" fmla="*/ 4617923 w 7413"/>
              <a:gd name="T5" fmla="*/ 1712912 h 2222"/>
              <a:gd name="T6" fmla="*/ 0 w 7413"/>
              <a:gd name="T7" fmla="*/ 1712912 h 2222"/>
              <a:gd name="T8" fmla="*/ 0 w 7413"/>
              <a:gd name="T9" fmla="*/ 0 h 2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14" name="Freeform 7">
            <a:extLst>
              <a:ext uri="{FF2B5EF4-FFF2-40B4-BE49-F238E27FC236}">
                <a16:creationId xmlns:a16="http://schemas.microsoft.com/office/drawing/2014/main" id="{F5BAA0DF-2927-4209-95E2-A39BB2B16B64}"/>
              </a:ext>
            </a:extLst>
          </p:cNvPr>
          <p:cNvSpPr>
            <a:spLocks/>
          </p:cNvSpPr>
          <p:nvPr/>
        </p:nvSpPr>
        <p:spPr bwMode="auto">
          <a:xfrm>
            <a:off x="0" y="5059679"/>
            <a:ext cx="10733088" cy="1296859"/>
          </a:xfrm>
          <a:custGeom>
            <a:avLst/>
            <a:gdLst>
              <a:gd name="T0" fmla="*/ 0 w 13970"/>
              <a:gd name="T1" fmla="*/ 0 h 3869"/>
              <a:gd name="T2" fmla="*/ 10733088 w 13970"/>
              <a:gd name="T3" fmla="*/ 0 h 3869"/>
              <a:gd name="T4" fmla="*/ 8856142 w 13970"/>
              <a:gd name="T5" fmla="*/ 2981325 h 3869"/>
              <a:gd name="T6" fmla="*/ 0 w 13970"/>
              <a:gd name="T7" fmla="*/ 2981325 h 3869"/>
              <a:gd name="T8" fmla="*/ 0 w 13970"/>
              <a:gd name="T9" fmla="*/ 0 h 38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70" h="3869">
                <a:moveTo>
                  <a:pt x="0" y="0"/>
                </a:moveTo>
                <a:lnTo>
                  <a:pt x="13970" y="0"/>
                </a:lnTo>
                <a:lnTo>
                  <a:pt x="11527" y="3869"/>
                </a:lnTo>
                <a:lnTo>
                  <a:pt x="0" y="3869"/>
                </a:lnTo>
                <a:lnTo>
                  <a:pt x="0" y="0"/>
                </a:lnTo>
                <a:close/>
              </a:path>
            </a:pathLst>
          </a:custGeom>
          <a:solidFill>
            <a:srgbClr val="009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794"/>
              </a:solidFill>
              <a:effectLst/>
              <a:uLnTx/>
              <a:uFillTx/>
              <a:latin typeface="Arial" panose="020B0604020202020204" pitchFamily="34" charset="0"/>
            </a:endParaRPr>
          </a:p>
        </p:txBody>
      </p:sp>
      <p:sp>
        <p:nvSpPr>
          <p:cNvPr id="15" name="Freeform 8">
            <a:extLst>
              <a:ext uri="{FF2B5EF4-FFF2-40B4-BE49-F238E27FC236}">
                <a16:creationId xmlns:a16="http://schemas.microsoft.com/office/drawing/2014/main" id="{643E2F06-1BD1-414C-8E70-2D1E4FCE7630}"/>
              </a:ext>
            </a:extLst>
          </p:cNvPr>
          <p:cNvSpPr>
            <a:spLocks/>
          </p:cNvSpPr>
          <p:nvPr/>
        </p:nvSpPr>
        <p:spPr bwMode="auto">
          <a:xfrm>
            <a:off x="11231563" y="4988113"/>
            <a:ext cx="557212" cy="900113"/>
          </a:xfrm>
          <a:custGeom>
            <a:avLst/>
            <a:gdLst>
              <a:gd name="T0" fmla="*/ 448844 w 725"/>
              <a:gd name="T1" fmla="*/ 341104 h 1169"/>
              <a:gd name="T2" fmla="*/ 557212 w 725"/>
              <a:gd name="T3" fmla="*/ 450441 h 1169"/>
              <a:gd name="T4" fmla="*/ 448844 w 725"/>
              <a:gd name="T5" fmla="*/ 559009 h 1169"/>
              <a:gd name="T6" fmla="*/ 108368 w 725"/>
              <a:gd name="T7" fmla="*/ 900113 h 1169"/>
              <a:gd name="T8" fmla="*/ 0 w 725"/>
              <a:gd name="T9" fmla="*/ 791545 h 1169"/>
              <a:gd name="T10" fmla="*/ 340476 w 725"/>
              <a:gd name="T11" fmla="*/ 450441 h 1169"/>
              <a:gd name="T12" fmla="*/ 0 w 725"/>
              <a:gd name="T13" fmla="*/ 108568 h 1169"/>
              <a:gd name="T14" fmla="*/ 108368 w 725"/>
              <a:gd name="T15" fmla="*/ 0 h 1169"/>
              <a:gd name="T16" fmla="*/ 448844 w 725"/>
              <a:gd name="T17" fmla="*/ 341104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rgbClr val="006794"/>
              </a:solidFill>
              <a:latin typeface="Arial" panose="020B0604020202020204" pitchFamily="34" charset="0"/>
            </a:endParaRPr>
          </a:p>
        </p:txBody>
      </p:sp>
      <p:sp>
        <p:nvSpPr>
          <p:cNvPr id="19" name="副标题 2">
            <a:extLst>
              <a:ext uri="{FF2B5EF4-FFF2-40B4-BE49-F238E27FC236}">
                <a16:creationId xmlns:a16="http://schemas.microsoft.com/office/drawing/2014/main" id="{4981C8E6-5B32-4FE2-B640-223CD35ACE36}"/>
              </a:ext>
            </a:extLst>
          </p:cNvPr>
          <p:cNvSpPr txBox="1">
            <a:spLocks/>
          </p:cNvSpPr>
          <p:nvPr/>
        </p:nvSpPr>
        <p:spPr>
          <a:xfrm>
            <a:off x="2639615" y="1108825"/>
            <a:ext cx="6912768" cy="720080"/>
          </a:xfrm>
          <a:prstGeom prst="rect">
            <a:avLst/>
          </a:prstGeom>
        </p:spPr>
        <p:txBody>
          <a:bodyPr>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1800"/>
              </a:spcBef>
              <a:buNone/>
            </a:pPr>
            <a:r>
              <a:rPr lang="en-US" altLang="zh-CN" sz="4800" b="1" dirty="0">
                <a:solidFill>
                  <a:schemeClr val="accent1">
                    <a:lumMod val="75000"/>
                  </a:schemeClr>
                </a:solidFill>
                <a:latin typeface="Times New Roman" panose="02020603050405020304" pitchFamily="18" charset="0"/>
                <a:ea typeface="+mj-ea"/>
                <a:cs typeface="Times New Roman" panose="02020603050405020304" pitchFamily="18" charset="0"/>
              </a:rPr>
              <a:t>Thanks</a:t>
            </a:r>
            <a:r>
              <a:rPr lang="zh-CN" altLang="en-US" sz="4800" b="1" dirty="0">
                <a:solidFill>
                  <a:schemeClr val="accent1">
                    <a:lumMod val="75000"/>
                  </a:schemeClr>
                </a:solidFill>
                <a:latin typeface="Times New Roman" panose="02020603050405020304" pitchFamily="18" charset="0"/>
                <a:ea typeface="+mj-ea"/>
                <a:cs typeface="Times New Roman" panose="02020603050405020304" pitchFamily="18" charset="0"/>
              </a:rPr>
              <a:t>！</a:t>
            </a:r>
          </a:p>
        </p:txBody>
      </p:sp>
      <p:sp>
        <p:nvSpPr>
          <p:cNvPr id="2" name="PA_文本框 6">
            <a:extLst>
              <a:ext uri="{FF2B5EF4-FFF2-40B4-BE49-F238E27FC236}">
                <a16:creationId xmlns:a16="http://schemas.microsoft.com/office/drawing/2014/main" id="{338CDB70-D07D-9F9C-D1CE-3ADF7F228CD7}"/>
              </a:ext>
            </a:extLst>
          </p:cNvPr>
          <p:cNvSpPr txBox="1"/>
          <p:nvPr>
            <p:custDataLst>
              <p:tags r:id="rId1"/>
            </p:custDataLst>
          </p:nvPr>
        </p:nvSpPr>
        <p:spPr>
          <a:xfrm>
            <a:off x="1955540" y="1848704"/>
            <a:ext cx="8280919" cy="523220"/>
          </a:xfrm>
          <a:prstGeom prst="rect">
            <a:avLst/>
          </a:prstGeom>
          <a:noFill/>
        </p:spPr>
        <p:txBody>
          <a:bodyPr wrap="square" rtlCol="0" anchor="ctr">
            <a:spAutoFit/>
          </a:bodyPr>
          <a:lstStyle/>
          <a:p>
            <a:pPr algn="ctr"/>
            <a:r>
              <a:rPr lang="en-US" altLang="zh-CN" sz="2800" i="1" dirty="0">
                <a:latin typeface="Avenir Next" charset="0"/>
                <a:ea typeface="Avenir Next" charset="0"/>
                <a:cs typeface="Avenir Next" charset="0"/>
              </a:rPr>
              <a:t>More related works can be viewed as follows</a:t>
            </a:r>
            <a:endParaRPr lang="zh-CN" altLang="en-US" sz="2800" i="1" dirty="0">
              <a:latin typeface="Avenir Next" charset="0"/>
              <a:ea typeface="Avenir Next" charset="0"/>
              <a:cs typeface="Avenir Next" charset="0"/>
            </a:endParaRPr>
          </a:p>
        </p:txBody>
      </p:sp>
      <p:cxnSp>
        <p:nvCxnSpPr>
          <p:cNvPr id="8" name="直接连接符 7">
            <a:extLst>
              <a:ext uri="{FF2B5EF4-FFF2-40B4-BE49-F238E27FC236}">
                <a16:creationId xmlns:a16="http://schemas.microsoft.com/office/drawing/2014/main" id="{F5F47E5A-0C26-40EE-DCBF-BF0997F847D4}"/>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11">
            <a:extLst>
              <a:ext uri="{FF2B5EF4-FFF2-40B4-BE49-F238E27FC236}">
                <a16:creationId xmlns:a16="http://schemas.microsoft.com/office/drawing/2014/main" id="{5795D762-3BCD-2068-F28D-CF9386059EB8}"/>
              </a:ext>
            </a:extLst>
          </p:cNvPr>
          <p:cNvSpPr txBox="1">
            <a:spLocks noChangeArrowheads="1"/>
          </p:cNvSpPr>
          <p:nvPr/>
        </p:nvSpPr>
        <p:spPr bwMode="auto">
          <a:xfrm>
            <a:off x="0" y="5023376"/>
            <a:ext cx="915427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zh-CN" altLang="en-US" b="1" dirty="0">
                <a:solidFill>
                  <a:srgbClr val="FFFFFF"/>
                </a:solidFill>
                <a:latin typeface="微软雅黑" panose="020B0503020204020204" pitchFamily="34" charset="-122"/>
              </a:rPr>
              <a:t>导    师：</a:t>
            </a:r>
            <a:r>
              <a:rPr lang="en-US" altLang="zh-CN" b="1" dirty="0">
                <a:solidFill>
                  <a:srgbClr val="FFFFFF"/>
                </a:solidFill>
                <a:latin typeface="微软雅黑" panose="020B0503020204020204" pitchFamily="34" charset="-122"/>
              </a:rPr>
              <a:t>   John</a:t>
            </a:r>
            <a:endParaRPr lang="zh-CN" altLang="en-US" b="1" dirty="0">
              <a:solidFill>
                <a:srgbClr val="FFFFFF"/>
              </a:solidFill>
              <a:latin typeface="微软雅黑" panose="020B0503020204020204" pitchFamily="34" charset="-122"/>
            </a:endParaRPr>
          </a:p>
          <a:p>
            <a:pPr fontAlgn="base">
              <a:spcBef>
                <a:spcPct val="0"/>
              </a:spcBef>
              <a:spcAft>
                <a:spcPct val="0"/>
              </a:spcAft>
              <a:buFontTx/>
              <a:buNone/>
            </a:pPr>
            <a:r>
              <a:rPr lang="zh-CN" altLang="en-US" b="1" dirty="0">
                <a:solidFill>
                  <a:srgbClr val="FFFFFF"/>
                </a:solidFill>
                <a:latin typeface="微软雅黑" panose="020B0503020204020204" pitchFamily="34" charset="-122"/>
              </a:rPr>
              <a:t>讲师简介：中国科学院大学博士研究生，曾在腾讯和微软亚洲研究院进行</a:t>
            </a:r>
            <a:r>
              <a:rPr lang="en-US" altLang="zh-CN" b="1" dirty="0">
                <a:solidFill>
                  <a:srgbClr val="FFFFFF"/>
                </a:solidFill>
                <a:latin typeface="微软雅黑" panose="020B0503020204020204" pitchFamily="34" charset="-122"/>
              </a:rPr>
              <a:t>NLP</a:t>
            </a:r>
            <a:r>
              <a:rPr lang="zh-CN" altLang="en-US" b="1" dirty="0">
                <a:solidFill>
                  <a:srgbClr val="FFFFFF"/>
                </a:solidFill>
                <a:latin typeface="微软雅黑" panose="020B0503020204020204" pitchFamily="34" charset="-122"/>
              </a:rPr>
              <a:t>相关的项目。在国际会议发表论文近</a:t>
            </a:r>
            <a:r>
              <a:rPr lang="en-US" altLang="zh-CN" b="1" dirty="0">
                <a:solidFill>
                  <a:srgbClr val="FFFFFF"/>
                </a:solidFill>
                <a:latin typeface="微软雅黑" panose="020B0503020204020204" pitchFamily="34" charset="-122"/>
              </a:rPr>
              <a:t>20</a:t>
            </a:r>
            <a:r>
              <a:rPr lang="zh-CN" altLang="en-US" b="1" dirty="0">
                <a:solidFill>
                  <a:srgbClr val="FFFFFF"/>
                </a:solidFill>
                <a:latin typeface="微软雅黑" panose="020B0503020204020204" pitchFamily="34" charset="-122"/>
              </a:rPr>
              <a:t>篇。</a:t>
            </a:r>
            <a:r>
              <a:rPr lang="en-US" altLang="zh-CN" b="1" dirty="0">
                <a:solidFill>
                  <a:srgbClr val="FFFFFF"/>
                </a:solidFill>
                <a:latin typeface="微软雅黑" panose="020B0503020204020204" pitchFamily="34" charset="-122"/>
              </a:rPr>
              <a:t>5</a:t>
            </a:r>
            <a:r>
              <a:rPr lang="zh-CN" altLang="en-US" b="1" dirty="0">
                <a:solidFill>
                  <a:srgbClr val="FFFFFF"/>
                </a:solidFill>
                <a:latin typeface="微软雅黑" panose="020B0503020204020204" pitchFamily="34" charset="-122"/>
              </a:rPr>
              <a:t>项专利，多次获得国家奖学金，科研学术竞赛</a:t>
            </a:r>
            <a:r>
              <a:rPr lang="en-US" altLang="zh-CN" b="1" dirty="0">
                <a:solidFill>
                  <a:srgbClr val="FFFFFF"/>
                </a:solidFill>
                <a:latin typeface="微软雅黑" panose="020B0503020204020204" pitchFamily="34" charset="-122"/>
              </a:rPr>
              <a:t>top-3</a:t>
            </a:r>
            <a:r>
              <a:rPr lang="zh-CN" altLang="en-US" b="1" dirty="0">
                <a:solidFill>
                  <a:srgbClr val="FFFFFF"/>
                </a:solidFill>
                <a:latin typeface="微软雅黑" panose="020B0503020204020204" pitchFamily="34" charset="-122"/>
              </a:rPr>
              <a:t>。</a:t>
            </a:r>
          </a:p>
        </p:txBody>
      </p:sp>
      <p:sp>
        <p:nvSpPr>
          <p:cNvPr id="3" name="PA_文本框 6">
            <a:extLst>
              <a:ext uri="{FF2B5EF4-FFF2-40B4-BE49-F238E27FC236}">
                <a16:creationId xmlns:a16="http://schemas.microsoft.com/office/drawing/2014/main" id="{0834536A-853D-A73A-9797-9D5E80764994}"/>
              </a:ext>
            </a:extLst>
          </p:cNvPr>
          <p:cNvSpPr txBox="1"/>
          <p:nvPr>
            <p:custDataLst>
              <p:tags r:id="rId2"/>
            </p:custDataLst>
          </p:nvPr>
        </p:nvSpPr>
        <p:spPr>
          <a:xfrm>
            <a:off x="323524" y="3136612"/>
            <a:ext cx="5279317" cy="584775"/>
          </a:xfrm>
          <a:prstGeom prst="rect">
            <a:avLst/>
          </a:prstGeom>
          <a:noFill/>
        </p:spPr>
        <p:txBody>
          <a:bodyPr wrap="square" rtlCol="0" anchor="ctr">
            <a:spAutoFit/>
          </a:bodyPr>
          <a:lstStyle/>
          <a:p>
            <a:r>
              <a:rPr lang="en-US" altLang="zh-CN" sz="1600" dirty="0">
                <a:latin typeface="Avenir Next" charset="0"/>
                <a:ea typeface="Avenir Next" charset="0"/>
                <a:cs typeface="Avenir Next" charset="0"/>
              </a:rPr>
              <a:t>CSDN Blogs</a:t>
            </a:r>
            <a:r>
              <a:rPr lang="zh-CN" altLang="en-US" sz="1600" dirty="0">
                <a:latin typeface="Avenir Next" charset="0"/>
                <a:ea typeface="Avenir Next" charset="0"/>
                <a:cs typeface="Avenir Next" charset="0"/>
              </a:rPr>
              <a:t>：</a:t>
            </a:r>
            <a:r>
              <a:rPr lang="en-US" altLang="zh-CN" sz="1600" dirty="0">
                <a:latin typeface="Avenir Next" charset="0"/>
                <a:ea typeface="Avenir Next" charset="0"/>
                <a:cs typeface="Avenir Next" charset="0"/>
                <a:hlinkClick r:id="rId5"/>
              </a:rPr>
              <a:t>https://blog.csdn.net/ganxiwu9686</a:t>
            </a:r>
            <a:endParaRPr lang="en-US" altLang="zh-CN" sz="1600" dirty="0">
              <a:latin typeface="Avenir Next" charset="0"/>
              <a:ea typeface="Avenir Next" charset="0"/>
              <a:cs typeface="Avenir Next" charset="0"/>
            </a:endParaRPr>
          </a:p>
          <a:p>
            <a:r>
              <a:rPr lang="en-US" altLang="zh-CN" sz="1600" dirty="0" err="1">
                <a:latin typeface="Avenir Next" charset="0"/>
                <a:ea typeface="Avenir Next" charset="0"/>
                <a:cs typeface="Avenir Next" charset="0"/>
              </a:rPr>
              <a:t>Zhihu</a:t>
            </a:r>
            <a:r>
              <a:rPr lang="en-US" altLang="zh-CN" sz="1600" dirty="0">
                <a:latin typeface="Avenir Next" charset="0"/>
                <a:ea typeface="Avenir Next" charset="0"/>
                <a:cs typeface="Avenir Next" charset="0"/>
              </a:rPr>
              <a:t> Column:  </a:t>
            </a:r>
            <a:r>
              <a:rPr lang="en-US" altLang="zh-CN" sz="1600" dirty="0">
                <a:latin typeface="Avenir Next" charset="0"/>
                <a:ea typeface="Avenir Next" charset="0"/>
                <a:cs typeface="Avenir Next" charset="0"/>
                <a:hlinkClick r:id="rId6"/>
              </a:rPr>
              <a:t>https://zhuanlan.zhihu.com/p/581087596</a:t>
            </a:r>
            <a:endParaRPr lang="en-US" altLang="zh-CN" sz="1600" dirty="0">
              <a:latin typeface="Avenir Next" charset="0"/>
              <a:ea typeface="Avenir Next" charset="0"/>
              <a:cs typeface="Avenir Next" charset="0"/>
            </a:endParaRPr>
          </a:p>
        </p:txBody>
      </p:sp>
      <p:pic>
        <p:nvPicPr>
          <p:cNvPr id="4" name="图片 3">
            <a:extLst>
              <a:ext uri="{FF2B5EF4-FFF2-40B4-BE49-F238E27FC236}">
                <a16:creationId xmlns:a16="http://schemas.microsoft.com/office/drawing/2014/main" id="{1700A9CD-8443-8779-B073-231EC7FDB3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28261"/>
            <a:ext cx="1472415" cy="1472415"/>
          </a:xfrm>
          <a:prstGeom prst="rect">
            <a:avLst/>
          </a:prstGeom>
        </p:spPr>
      </p:pic>
    </p:spTree>
    <p:extLst>
      <p:ext uri="{BB962C8B-B14F-4D97-AF65-F5344CB8AC3E}">
        <p14:creationId xmlns:p14="http://schemas.microsoft.com/office/powerpoint/2010/main" val="900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31" name="组合 30"/>
          <p:cNvGrpSpPr/>
          <p:nvPr/>
        </p:nvGrpSpPr>
        <p:grpSpPr>
          <a:xfrm>
            <a:off x="412901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BC4E51-F2EE-D5B5-AF7A-A556BB529198}"/>
              </a:ext>
            </a:extLst>
          </p:cNvPr>
          <p:cNvSpPr txBox="1"/>
          <p:nvPr/>
        </p:nvSpPr>
        <p:spPr>
          <a:xfrm>
            <a:off x="554803" y="1422270"/>
            <a:ext cx="10407723" cy="244028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2400">
                <a:solidFill>
                  <a:srgbClr val="0078D2"/>
                </a:solidFill>
                <a:latin typeface="微软雅黑" panose="020B0503020204020204" charset="-122"/>
                <a:ea typeface="微软雅黑" panose="020B0503020204020204" charset="-122"/>
              </a:rPr>
              <a:t>Camera </a:t>
            </a:r>
            <a:r>
              <a:rPr lang="en-US" altLang="zh-CN" sz="2400" dirty="0">
                <a:solidFill>
                  <a:srgbClr val="0078D2"/>
                </a:solidFill>
                <a:latin typeface="微软雅黑" panose="020B0503020204020204" charset="-122"/>
                <a:ea typeface="微软雅黑" panose="020B0503020204020204" charset="-122"/>
              </a:rPr>
              <a:t>ready</a:t>
            </a:r>
          </a:p>
          <a:p>
            <a:pPr marL="742950" lvl="1" indent="-285750">
              <a:lnSpc>
                <a:spcPct val="150000"/>
              </a:lnSpc>
              <a:buFont typeface="Wingdings" panose="05000000000000000000" pitchFamily="2" charset="2"/>
              <a:buChar char="p"/>
            </a:pPr>
            <a:r>
              <a:rPr lang="en-US" altLang="zh-CN" sz="2000" dirty="0"/>
              <a:t>Camera ready</a:t>
            </a:r>
            <a:r>
              <a:rPr lang="zh-CN" altLang="en-US" sz="2000" dirty="0"/>
              <a:t>是指论文的最终版本，包括文本、表格和插图等，并且符合出版社或会议的格式要求。</a:t>
            </a:r>
            <a:r>
              <a:rPr lang="en-US" altLang="zh-CN" sz="2000" dirty="0"/>
              <a:t> Camera ready</a:t>
            </a:r>
            <a:r>
              <a:rPr lang="zh-CN" altLang="en-US" sz="2000" dirty="0"/>
              <a:t>是直接用于印刷或发布的，不再进行任何修改。</a:t>
            </a:r>
            <a:endParaRPr lang="en-US" altLang="zh-CN" sz="2000" dirty="0"/>
          </a:p>
          <a:p>
            <a:pPr marL="742950" lvl="1" indent="-285750">
              <a:lnSpc>
                <a:spcPct val="150000"/>
              </a:lnSpc>
              <a:buFont typeface="Wingdings" panose="05000000000000000000" pitchFamily="2" charset="2"/>
              <a:buChar char="p"/>
            </a:pPr>
            <a:r>
              <a:rPr lang="zh-CN" altLang="en-US" sz="2000" dirty="0"/>
              <a:t>一篇论文被正式接收之前，通常需要根据审稿人或编辑的意见进行修改，并在截止日期前提交</a:t>
            </a:r>
            <a:r>
              <a:rPr lang="en-US" altLang="zh-CN" sz="2000" dirty="0"/>
              <a:t>Camera ready</a:t>
            </a:r>
            <a:r>
              <a:rPr lang="zh-CN" altLang="en-US" sz="2000" dirty="0"/>
              <a:t>版本。</a:t>
            </a:r>
            <a:r>
              <a:rPr lang="en-US" altLang="zh-CN" sz="2000" dirty="0"/>
              <a:t>3 </a:t>
            </a:r>
            <a:r>
              <a:rPr lang="zh-CN" altLang="en-US" sz="2000" dirty="0"/>
              <a:t>在准备</a:t>
            </a:r>
            <a:r>
              <a:rPr lang="en-US" altLang="zh-CN" sz="2000" dirty="0"/>
              <a:t>Camera ready</a:t>
            </a:r>
            <a:r>
              <a:rPr lang="zh-CN" altLang="en-US" sz="2000" dirty="0"/>
              <a:t>时，需要注意以下几个方面：</a:t>
            </a:r>
            <a:endParaRPr lang="en-US" altLang="zh-CN" sz="2000" dirty="0"/>
          </a:p>
        </p:txBody>
      </p:sp>
    </p:spTree>
    <p:extLst>
      <p:ext uri="{BB962C8B-B14F-4D97-AF65-F5344CB8AC3E}">
        <p14:creationId xmlns:p14="http://schemas.microsoft.com/office/powerpoint/2010/main" val="1662191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31" name="组合 30"/>
          <p:cNvGrpSpPr/>
          <p:nvPr/>
        </p:nvGrpSpPr>
        <p:grpSpPr>
          <a:xfrm>
            <a:off x="412901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BC4E51-F2EE-D5B5-AF7A-A556BB529198}"/>
              </a:ext>
            </a:extLst>
          </p:cNvPr>
          <p:cNvSpPr txBox="1"/>
          <p:nvPr/>
        </p:nvSpPr>
        <p:spPr>
          <a:xfrm>
            <a:off x="554803" y="1422270"/>
            <a:ext cx="10407723" cy="4753609"/>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2400" dirty="0">
                <a:solidFill>
                  <a:srgbClr val="0078D2"/>
                </a:solidFill>
                <a:latin typeface="微软雅黑" panose="020B0503020204020204" charset="-122"/>
                <a:ea typeface="微软雅黑" panose="020B0503020204020204" charset="-122"/>
              </a:rPr>
              <a:t>Camera ready</a:t>
            </a:r>
          </a:p>
          <a:p>
            <a:pPr marL="742950" lvl="1" indent="-285750">
              <a:lnSpc>
                <a:spcPct val="150000"/>
              </a:lnSpc>
              <a:buFont typeface="Wingdings" panose="05000000000000000000" pitchFamily="2" charset="2"/>
              <a:buChar char="p"/>
            </a:pPr>
            <a:r>
              <a:rPr lang="zh-CN" altLang="en-US" sz="2000" dirty="0"/>
              <a:t>一篇论文被正式接收之前，通常需要根据审稿人或编辑的意见进行修改，并在截止日期前提交</a:t>
            </a:r>
            <a:r>
              <a:rPr lang="en-US" altLang="zh-CN" sz="2000" dirty="0"/>
              <a:t>Camera ready</a:t>
            </a:r>
            <a:r>
              <a:rPr lang="zh-CN" altLang="en-US" sz="2000" dirty="0"/>
              <a:t>版本。</a:t>
            </a:r>
            <a:r>
              <a:rPr lang="en-US" altLang="zh-CN" sz="2000" dirty="0"/>
              <a:t>3 </a:t>
            </a:r>
            <a:r>
              <a:rPr lang="zh-CN" altLang="en-US" sz="2000" dirty="0"/>
              <a:t>在准备</a:t>
            </a:r>
            <a:r>
              <a:rPr lang="en-US" altLang="zh-CN" sz="2000" dirty="0"/>
              <a:t>Camera ready</a:t>
            </a:r>
            <a:r>
              <a:rPr lang="zh-CN" altLang="en-US" sz="2000" dirty="0"/>
              <a:t>时，需要注意以下几个方面：</a:t>
            </a:r>
            <a:endParaRPr lang="en-US" altLang="zh-CN" sz="2000" dirty="0"/>
          </a:p>
          <a:p>
            <a:pPr marL="1257300" lvl="2" indent="-342900">
              <a:lnSpc>
                <a:spcPct val="150000"/>
              </a:lnSpc>
              <a:buFont typeface="Wingdings" panose="05000000000000000000" pitchFamily="2" charset="2"/>
              <a:buChar char="ü"/>
            </a:pPr>
            <a:r>
              <a:rPr lang="zh-CN" altLang="en-US" sz="2000" dirty="0"/>
              <a:t>检查论文中的文字、图片、公式、引用等是否有错误或遗漏。</a:t>
            </a:r>
          </a:p>
          <a:p>
            <a:pPr marL="1257300" lvl="2" indent="-342900">
              <a:lnSpc>
                <a:spcPct val="150000"/>
              </a:lnSpc>
              <a:buFont typeface="Wingdings" panose="05000000000000000000" pitchFamily="2" charset="2"/>
              <a:buChar char="ü"/>
            </a:pPr>
            <a:r>
              <a:rPr lang="zh-CN" altLang="en-US" sz="2000" dirty="0"/>
              <a:t>按照出版社或会议的模板和指南调整论文的格式，如字体、页边距、页眉页脚等。</a:t>
            </a:r>
          </a:p>
          <a:p>
            <a:pPr marL="1257300" lvl="2" indent="-342900">
              <a:lnSpc>
                <a:spcPct val="150000"/>
              </a:lnSpc>
              <a:buFont typeface="Wingdings" panose="05000000000000000000" pitchFamily="2" charset="2"/>
              <a:buChar char="ü"/>
            </a:pPr>
            <a:r>
              <a:rPr lang="zh-CN" altLang="en-US" sz="2000" dirty="0"/>
              <a:t>优化论文中的图片质量和大小，如使用</a:t>
            </a:r>
            <a:r>
              <a:rPr lang="en-US" altLang="zh-CN" sz="2000" dirty="0"/>
              <a:t>PPT</a:t>
            </a:r>
            <a:r>
              <a:rPr lang="zh-CN" altLang="en-US" sz="2000" dirty="0"/>
              <a:t>制作图片并导出为</a:t>
            </a:r>
            <a:r>
              <a:rPr lang="en-US" altLang="zh-CN" sz="2000" dirty="0"/>
              <a:t>PDF</a:t>
            </a:r>
            <a:r>
              <a:rPr lang="zh-CN" altLang="en-US" sz="2000" dirty="0"/>
              <a:t>格式，然后使用</a:t>
            </a:r>
            <a:r>
              <a:rPr lang="en-US" altLang="zh-CN" sz="2000" dirty="0"/>
              <a:t>Adobe Acrobat</a:t>
            </a:r>
            <a:r>
              <a:rPr lang="zh-CN" altLang="en-US" sz="2000" dirty="0"/>
              <a:t>将</a:t>
            </a:r>
            <a:r>
              <a:rPr lang="en-US" altLang="zh-CN" sz="2000" dirty="0"/>
              <a:t>PDF</a:t>
            </a:r>
            <a:r>
              <a:rPr lang="zh-CN" altLang="en-US" sz="2000" dirty="0"/>
              <a:t>中的字体嵌入到论文中。</a:t>
            </a:r>
            <a:endParaRPr lang="en-US" altLang="zh-CN" sz="2000" dirty="0"/>
          </a:p>
          <a:p>
            <a:pPr marL="1257300" lvl="2" indent="-342900">
              <a:lnSpc>
                <a:spcPct val="150000"/>
              </a:lnSpc>
              <a:buFont typeface="Wingdings" panose="05000000000000000000" pitchFamily="2" charset="2"/>
              <a:buChar char="ü"/>
            </a:pPr>
            <a:r>
              <a:rPr lang="zh-CN" altLang="en-US" sz="2000" dirty="0"/>
              <a:t>确认作者信息、致谢部分、资助信息等是否正确和完整。</a:t>
            </a:r>
          </a:p>
          <a:p>
            <a:pPr marL="1257300" lvl="2" indent="-342900">
              <a:lnSpc>
                <a:spcPct val="150000"/>
              </a:lnSpc>
              <a:buFont typeface="Wingdings" panose="05000000000000000000" pitchFamily="2" charset="2"/>
              <a:buChar char="ü"/>
            </a:pPr>
            <a:r>
              <a:rPr lang="zh-CN" altLang="en-US" sz="2000" dirty="0"/>
              <a:t>在提交</a:t>
            </a:r>
            <a:r>
              <a:rPr lang="en-US" altLang="zh-CN" sz="2000" dirty="0"/>
              <a:t>Camera ready</a:t>
            </a:r>
            <a:r>
              <a:rPr lang="zh-CN" altLang="en-US" sz="2000" dirty="0"/>
              <a:t>之前再次仔细阅读和检查论文</a:t>
            </a:r>
            <a:endParaRPr lang="en-US" altLang="zh-CN" sz="2000" dirty="0"/>
          </a:p>
          <a:p>
            <a:pPr marL="800100" lvl="1" indent="-342900">
              <a:lnSpc>
                <a:spcPct val="150000"/>
              </a:lnSpc>
              <a:buFont typeface="Wingdings" panose="05000000000000000000" pitchFamily="2" charset="2"/>
              <a:buChar char="p"/>
            </a:pPr>
            <a:r>
              <a:rPr lang="zh-CN" altLang="en-US" sz="2000" dirty="0"/>
              <a:t>以</a:t>
            </a:r>
            <a:r>
              <a:rPr lang="en-US" altLang="zh-CN" sz="2000" dirty="0"/>
              <a:t>2022 IJCAI</a:t>
            </a:r>
            <a:r>
              <a:rPr lang="zh-CN" altLang="en-US" sz="2000" dirty="0"/>
              <a:t>为例进行介绍。</a:t>
            </a:r>
          </a:p>
        </p:txBody>
      </p:sp>
    </p:spTree>
    <p:extLst>
      <p:ext uri="{BB962C8B-B14F-4D97-AF65-F5344CB8AC3E}">
        <p14:creationId xmlns:p14="http://schemas.microsoft.com/office/powerpoint/2010/main" val="290917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31" name="组合 30"/>
          <p:cNvGrpSpPr/>
          <p:nvPr/>
        </p:nvGrpSpPr>
        <p:grpSpPr>
          <a:xfrm>
            <a:off x="412901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31330D2-2568-493D-94D1-74EF76E7E941}"/>
              </a:ext>
            </a:extLst>
          </p:cNvPr>
          <p:cNvPicPr>
            <a:picLocks noChangeAspect="1"/>
          </p:cNvPicPr>
          <p:nvPr/>
        </p:nvPicPr>
        <p:blipFill>
          <a:blip r:embed="rId3"/>
          <a:stretch>
            <a:fillRect/>
          </a:stretch>
        </p:blipFill>
        <p:spPr>
          <a:xfrm>
            <a:off x="0" y="1233331"/>
            <a:ext cx="12192000" cy="5436651"/>
          </a:xfrm>
          <a:prstGeom prst="rect">
            <a:avLst/>
          </a:prstGeom>
        </p:spPr>
      </p:pic>
    </p:spTree>
    <p:extLst>
      <p:ext uri="{BB962C8B-B14F-4D97-AF65-F5344CB8AC3E}">
        <p14:creationId xmlns:p14="http://schemas.microsoft.com/office/powerpoint/2010/main" val="332933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31" name="组合 30"/>
          <p:cNvGrpSpPr/>
          <p:nvPr/>
        </p:nvGrpSpPr>
        <p:grpSpPr>
          <a:xfrm>
            <a:off x="4129012"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08FC972-1DAA-4502-9B0A-AFD4498E94BD}"/>
              </a:ext>
            </a:extLst>
          </p:cNvPr>
          <p:cNvPicPr>
            <a:picLocks noChangeAspect="1"/>
          </p:cNvPicPr>
          <p:nvPr/>
        </p:nvPicPr>
        <p:blipFill>
          <a:blip r:embed="rId3"/>
          <a:stretch>
            <a:fillRect/>
          </a:stretch>
        </p:blipFill>
        <p:spPr>
          <a:xfrm>
            <a:off x="3621012" y="1215174"/>
            <a:ext cx="5712575" cy="5365996"/>
          </a:xfrm>
          <a:prstGeom prst="rect">
            <a:avLst/>
          </a:prstGeom>
        </p:spPr>
      </p:pic>
    </p:spTree>
    <p:extLst>
      <p:ext uri="{BB962C8B-B14F-4D97-AF65-F5344CB8AC3E}">
        <p14:creationId xmlns:p14="http://schemas.microsoft.com/office/powerpoint/2010/main" val="250595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EB15F76-3462-48E1-AAB1-D0EEDD86F8B0}"/>
              </a:ext>
            </a:extLst>
          </p:cNvPr>
          <p:cNvPicPr>
            <a:picLocks noChangeAspect="1"/>
          </p:cNvPicPr>
          <p:nvPr/>
        </p:nvPicPr>
        <p:blipFill>
          <a:blip r:embed="rId3"/>
          <a:stretch>
            <a:fillRect/>
          </a:stretch>
        </p:blipFill>
        <p:spPr>
          <a:xfrm>
            <a:off x="0" y="1021455"/>
            <a:ext cx="12192000" cy="5836545"/>
          </a:xfrm>
          <a:prstGeom prst="rect">
            <a:avLst/>
          </a:prstGeom>
        </p:spPr>
      </p:pic>
      <p:sp>
        <p:nvSpPr>
          <p:cNvPr id="18" name="文本框 17">
            <a:extLst>
              <a:ext uri="{FF2B5EF4-FFF2-40B4-BE49-F238E27FC236}">
                <a16:creationId xmlns:a16="http://schemas.microsoft.com/office/drawing/2014/main" id="{CB37A4E1-B69B-4844-91B8-6EA7828F3343}"/>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9" name="组合 18">
            <a:extLst>
              <a:ext uri="{FF2B5EF4-FFF2-40B4-BE49-F238E27FC236}">
                <a16:creationId xmlns:a16="http://schemas.microsoft.com/office/drawing/2014/main" id="{31672ABB-E3C1-4FA6-8856-7AAFFF5B4F75}"/>
              </a:ext>
            </a:extLst>
          </p:cNvPr>
          <p:cNvGrpSpPr/>
          <p:nvPr/>
        </p:nvGrpSpPr>
        <p:grpSpPr>
          <a:xfrm>
            <a:off x="4129012" y="359255"/>
            <a:ext cx="445894" cy="351309"/>
            <a:chOff x="123780" y="534395"/>
            <a:chExt cx="445894" cy="351309"/>
          </a:xfrm>
        </p:grpSpPr>
        <p:sp>
          <p:nvSpPr>
            <p:cNvPr id="20" name="等腰三角形 19">
              <a:extLst>
                <a:ext uri="{FF2B5EF4-FFF2-40B4-BE49-F238E27FC236}">
                  <a16:creationId xmlns:a16="http://schemas.microsoft.com/office/drawing/2014/main" id="{C066EAC0-7BC5-4B8E-B883-61ADDCF1FC39}"/>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E0E11129-ECDD-4F21-B53D-64D701211327}"/>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171416D2-EDC4-4626-91B4-2D8FAF811722}"/>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8288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4E11C85A-375B-4135-8ABE-10D73A28EE92}"/>
              </a:ext>
            </a:extLst>
          </p:cNvPr>
          <p:cNvCxnSpPr/>
          <p:nvPr/>
        </p:nvCxnSpPr>
        <p:spPr>
          <a:xfrm>
            <a:off x="0" y="100584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267D4BA-C72E-4F09-9115-1C01786DA1F6}"/>
              </a:ext>
            </a:extLst>
          </p:cNvPr>
          <p:cNvPicPr>
            <a:picLocks noChangeAspect="1"/>
          </p:cNvPicPr>
          <p:nvPr/>
        </p:nvPicPr>
        <p:blipFill>
          <a:blip r:embed="rId3"/>
          <a:stretch>
            <a:fillRect/>
          </a:stretch>
        </p:blipFill>
        <p:spPr>
          <a:xfrm>
            <a:off x="0" y="1301117"/>
            <a:ext cx="12192000" cy="4137199"/>
          </a:xfrm>
          <a:prstGeom prst="rect">
            <a:avLst/>
          </a:prstGeom>
        </p:spPr>
      </p:pic>
      <p:sp>
        <p:nvSpPr>
          <p:cNvPr id="11" name="文本框 10">
            <a:extLst>
              <a:ext uri="{FF2B5EF4-FFF2-40B4-BE49-F238E27FC236}">
                <a16:creationId xmlns:a16="http://schemas.microsoft.com/office/drawing/2014/main" id="{5C6247AA-6A69-4333-828E-C4BDEE79AB3C}"/>
              </a:ext>
            </a:extLst>
          </p:cNvPr>
          <p:cNvSpPr txBox="1"/>
          <p:nvPr/>
        </p:nvSpPr>
        <p:spPr>
          <a:xfrm>
            <a:off x="4606405" y="276830"/>
            <a:ext cx="4727182" cy="52322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Camera ready</a:t>
            </a:r>
            <a:r>
              <a:rPr lang="zh-CN" altLang="en-US" sz="2800" dirty="0">
                <a:latin typeface="微软雅黑" panose="020B0503020204020204" charset="-122"/>
                <a:ea typeface="微软雅黑" panose="020B0503020204020204" charset="-122"/>
              </a:rPr>
              <a:t>提交</a:t>
            </a:r>
          </a:p>
        </p:txBody>
      </p:sp>
      <p:grpSp>
        <p:nvGrpSpPr>
          <p:cNvPr id="14" name="组合 13">
            <a:extLst>
              <a:ext uri="{FF2B5EF4-FFF2-40B4-BE49-F238E27FC236}">
                <a16:creationId xmlns:a16="http://schemas.microsoft.com/office/drawing/2014/main" id="{8D870D9F-9B45-46B5-AC71-1C32D1BBF160}"/>
              </a:ext>
            </a:extLst>
          </p:cNvPr>
          <p:cNvGrpSpPr/>
          <p:nvPr/>
        </p:nvGrpSpPr>
        <p:grpSpPr>
          <a:xfrm>
            <a:off x="4129012" y="359255"/>
            <a:ext cx="445894" cy="351309"/>
            <a:chOff x="123780" y="534395"/>
            <a:chExt cx="445894" cy="351309"/>
          </a:xfrm>
        </p:grpSpPr>
        <p:sp>
          <p:nvSpPr>
            <p:cNvPr id="15" name="等腰三角形 14">
              <a:extLst>
                <a:ext uri="{FF2B5EF4-FFF2-40B4-BE49-F238E27FC236}">
                  <a16:creationId xmlns:a16="http://schemas.microsoft.com/office/drawing/2014/main" id="{1CBFB75F-ECDD-440D-B0ED-FD8A6F49F11C}"/>
                </a:ext>
              </a:extLst>
            </p:cNvPr>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14B0848F-7DCE-4436-AFF0-7B180BDA4207}"/>
                </a:ext>
              </a:extLst>
            </p:cNvPr>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770292EA-C7F9-4B92-93EB-A3BF4F1447BE}"/>
                </a:ext>
              </a:extLst>
            </p:cNvPr>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84518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1.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3.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4.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5.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7.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19.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20.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21.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22.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23.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8936"/>
  <p:tag name="KSO_WM_SLIDE_ID" val="diagram20198936_7"/>
  <p:tag name="KSO_WM_TEMPLATE_SUBCATEGORY" val="0"/>
  <p:tag name="KSO_WM_SLIDE_TYPE" val="text"/>
  <p:tag name="KSO_WM_SLIDE_SUBTYPE" val="diag"/>
  <p:tag name="KSO_WM_SLIDE_ITEM_CNT" val="8"/>
  <p:tag name="KSO_WM_SLIDE_INDEX" val="7"/>
  <p:tag name="KSO_WM_SLIDE_SIZE" val="830.247*305.504"/>
  <p:tag name="KSO_WM_SLIDE_POSITION" val="68.5396*166.392"/>
  <p:tag name="KSO_WM_DIAGRAM_GROUP_CODE" val="l1-1"/>
  <p:tag name="KSO_WM_SLIDE_DIAGTYPE" val="l"/>
  <p:tag name="KSO_WM_TAG_VERSION" val="1.0"/>
  <p:tag name="KSO_WM_SLIDE_LAYOUT" val="a_l"/>
  <p:tag name="KSO_WM_SLIDE_LAYOUT_CNT" val="1_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8936"/>
  <p:tag name="KSO_WM_SLIDE_ID" val="diagram20198936_7"/>
  <p:tag name="KSO_WM_TEMPLATE_SUBCATEGORY" val="0"/>
  <p:tag name="KSO_WM_SLIDE_TYPE" val="text"/>
  <p:tag name="KSO_WM_SLIDE_SUBTYPE" val="diag"/>
  <p:tag name="KSO_WM_SLIDE_ITEM_CNT" val="8"/>
  <p:tag name="KSO_WM_SLIDE_INDEX" val="7"/>
  <p:tag name="KSO_WM_SLIDE_SIZE" val="830.247*305.504"/>
  <p:tag name="KSO_WM_SLIDE_POSITION" val="68.5396*166.392"/>
  <p:tag name="KSO_WM_DIAGRAM_GROUP_CODE" val="l1-1"/>
  <p:tag name="KSO_WM_SLIDE_DIAGTYPE" val="l"/>
  <p:tag name="KSO_WM_TAG_VERSION" val="1.0"/>
  <p:tag name="KSO_WM_SLIDE_LAYOUT" val="a_l"/>
  <p:tag name="KSO_WM_SLIDE_LAYOUT_CNT" val="1_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8936"/>
  <p:tag name="KSO_WM_SLIDE_ID" val="diagram20198936_7"/>
  <p:tag name="KSO_WM_TEMPLATE_SUBCATEGORY" val="0"/>
  <p:tag name="KSO_WM_SLIDE_TYPE" val="text"/>
  <p:tag name="KSO_WM_SLIDE_SUBTYPE" val="diag"/>
  <p:tag name="KSO_WM_SLIDE_ITEM_CNT" val="8"/>
  <p:tag name="KSO_WM_SLIDE_INDEX" val="7"/>
  <p:tag name="KSO_WM_SLIDE_SIZE" val="830.247*305.504"/>
  <p:tag name="KSO_WM_SLIDE_POSITION" val="68.5396*166.392"/>
  <p:tag name="KSO_WM_DIAGRAM_GROUP_CODE" val="l1-1"/>
  <p:tag name="KSO_WM_SLIDE_DIAGTYPE" val="l"/>
  <p:tag name="KSO_WM_TAG_VERSION" val="1.0"/>
  <p:tag name="KSO_WM_SLIDE_LAYOUT" val="a_l"/>
  <p:tag name="KSO_WM_SLIDE_LAYOUT_CNT" val="1_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5.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6.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7.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OTHERS"/>
  <p:tag name="ID" val="547123"/>
</p:tagLst>
</file>

<file path=ppt/tags/tag9.xml><?xml version="1.0" encoding="utf-8"?>
<p:tagLst xmlns:a="http://schemas.openxmlformats.org/drawingml/2006/main" xmlns:r="http://schemas.openxmlformats.org/officeDocument/2006/relationships" xmlns:p="http://schemas.openxmlformats.org/presentationml/2006/main">
  <p:tag name="MH" val="20180306102541"/>
  <p:tag name="MH_LIBRARY" val="CONTENTS"/>
  <p:tag name="MH_TYPE" val="NUMBER"/>
  <p:tag name="ID" val="547123"/>
  <p:tag name="MH_ORDER" val="1"/>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8753</TotalTime>
  <Words>1493</Words>
  <Application>Microsoft Office PowerPoint</Application>
  <PresentationFormat>宽屏</PresentationFormat>
  <Paragraphs>202</Paragraphs>
  <Slides>34</Slides>
  <Notes>30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Avenir Next</vt:lpstr>
      <vt:lpstr>等线</vt:lpstr>
      <vt:lpstr>思源黑体 CN Light</vt:lpstr>
      <vt:lpstr>思源黑体 CN Regular</vt:lpstr>
      <vt:lpstr>宋体</vt:lpstr>
      <vt:lpstr>微软雅黑</vt:lpstr>
      <vt:lpstr>Arial</vt:lpstr>
      <vt:lpstr>Calibri</vt:lpstr>
      <vt:lpstr>Calibri Light</vt:lpstr>
      <vt:lpstr>Franklin Gothic Medium</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Wei Peng</cp:lastModifiedBy>
  <cp:revision>302</cp:revision>
  <cp:lastPrinted>2022-02-26T02:56:22Z</cp:lastPrinted>
  <dcterms:created xsi:type="dcterms:W3CDTF">2015-03-26T07:55:48Z</dcterms:created>
  <dcterms:modified xsi:type="dcterms:W3CDTF">2023-03-08T09:05:33Z</dcterms:modified>
</cp:coreProperties>
</file>